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475" r:id="rId2"/>
    <p:sldId id="566" r:id="rId3"/>
    <p:sldId id="565" r:id="rId4"/>
    <p:sldId id="256" r:id="rId5"/>
    <p:sldId id="465" r:id="rId6"/>
    <p:sldId id="288" r:id="rId7"/>
    <p:sldId id="257" r:id="rId8"/>
    <p:sldId id="269" r:id="rId9"/>
    <p:sldId id="309" r:id="rId10"/>
    <p:sldId id="477" r:id="rId11"/>
    <p:sldId id="476" r:id="rId12"/>
    <p:sldId id="289" r:id="rId13"/>
    <p:sldId id="290" r:id="rId14"/>
    <p:sldId id="302" r:id="rId15"/>
    <p:sldId id="310" r:id="rId16"/>
    <p:sldId id="478" r:id="rId17"/>
    <p:sldId id="479" r:id="rId18"/>
    <p:sldId id="315" r:id="rId19"/>
    <p:sldId id="316" r:id="rId20"/>
    <p:sldId id="348" r:id="rId21"/>
    <p:sldId id="354" r:id="rId22"/>
    <p:sldId id="480" r:id="rId23"/>
    <p:sldId id="481" r:id="rId24"/>
    <p:sldId id="355" r:id="rId25"/>
    <p:sldId id="356" r:id="rId26"/>
    <p:sldId id="372" r:id="rId27"/>
    <p:sldId id="376" r:id="rId28"/>
    <p:sldId id="482" r:id="rId29"/>
    <p:sldId id="483" r:id="rId30"/>
    <p:sldId id="377" r:id="rId31"/>
    <p:sldId id="443" r:id="rId32"/>
    <p:sldId id="459" r:id="rId33"/>
    <p:sldId id="463" r:id="rId34"/>
    <p:sldId id="484" r:id="rId35"/>
    <p:sldId id="485" r:id="rId36"/>
    <p:sldId id="420" r:id="rId37"/>
    <p:sldId id="421" r:id="rId38"/>
    <p:sldId id="438" r:id="rId39"/>
    <p:sldId id="441" r:id="rId40"/>
    <p:sldId id="464" r:id="rId41"/>
    <p:sldId id="486" r:id="rId42"/>
    <p:sldId id="4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BCDA33-A4D6-1C42-9645-9C2B78C52A55}">
          <p14:sldIdLst>
            <p14:sldId id="475"/>
            <p14:sldId id="566"/>
            <p14:sldId id="565"/>
            <p14:sldId id="256"/>
            <p14:sldId id="465"/>
          </p14:sldIdLst>
        </p14:section>
        <p14:section name="Case 1" id="{B07305AF-F96B-8349-859A-2659BF5900BD}">
          <p14:sldIdLst>
            <p14:sldId id="288"/>
            <p14:sldId id="257"/>
            <p14:sldId id="269"/>
            <p14:sldId id="309"/>
            <p14:sldId id="477"/>
            <p14:sldId id="476"/>
          </p14:sldIdLst>
        </p14:section>
        <p14:section name="Case 2" id="{5A53E4B2-D1CF-DE48-9F9D-B9FDF8333EC1}">
          <p14:sldIdLst>
            <p14:sldId id="289"/>
            <p14:sldId id="290"/>
            <p14:sldId id="302"/>
            <p14:sldId id="310"/>
            <p14:sldId id="478"/>
            <p14:sldId id="479"/>
          </p14:sldIdLst>
        </p14:section>
        <p14:section name="Case 3" id="{023CFB4A-D12B-EC4C-B05F-205B97DD34EC}">
          <p14:sldIdLst>
            <p14:sldId id="315"/>
            <p14:sldId id="316"/>
            <p14:sldId id="348"/>
            <p14:sldId id="354"/>
            <p14:sldId id="480"/>
            <p14:sldId id="481"/>
          </p14:sldIdLst>
        </p14:section>
        <p14:section name="Case 4" id="{C5098673-4D97-BF41-BDEE-985D95E9FB34}">
          <p14:sldIdLst>
            <p14:sldId id="355"/>
            <p14:sldId id="356"/>
            <p14:sldId id="372"/>
            <p14:sldId id="376"/>
            <p14:sldId id="482"/>
            <p14:sldId id="483"/>
          </p14:sldIdLst>
        </p14:section>
        <p14:section name="Case 5" id="{0FA25513-7622-D042-9F2E-E6BAD8B5E582}">
          <p14:sldIdLst>
            <p14:sldId id="377"/>
            <p14:sldId id="443"/>
            <p14:sldId id="459"/>
            <p14:sldId id="463"/>
            <p14:sldId id="484"/>
            <p14:sldId id="485"/>
          </p14:sldIdLst>
        </p14:section>
        <p14:section name="Case 6" id="{1BFAFFE0-DB6F-9C48-8FD8-B30BFBD16461}">
          <p14:sldIdLst>
            <p14:sldId id="420"/>
            <p14:sldId id="421"/>
            <p14:sldId id="438"/>
            <p14:sldId id="441"/>
            <p14:sldId id="464"/>
            <p14:sldId id="486"/>
            <p14:sldId id="4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94"/>
  </p:normalViewPr>
  <p:slideViewPr>
    <p:cSldViewPr snapToGrid="0">
      <p:cViewPr varScale="1">
        <p:scale>
          <a:sx n="121" d="100"/>
          <a:sy n="121" d="100"/>
        </p:scale>
        <p:origin x="80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9" d="100"/>
          <a:sy n="119" d="100"/>
        </p:scale>
        <p:origin x="42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A03A0E-05A1-C53E-FA31-9B781C69E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B3C03A-5FFA-714F-30C5-6FBFEA3C85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4D174-D329-BB41-8FFA-B0082D4371C3}" type="datetimeFigureOut">
              <a:rPr lang="en-US" smtClean="0"/>
              <a:t>10/18/23</a:t>
            </a:fld>
            <a:endParaRPr lang="en-US"/>
          </a:p>
        </p:txBody>
      </p:sp>
      <p:sp>
        <p:nvSpPr>
          <p:cNvPr id="4" name="Footer Placeholder 3">
            <a:extLst>
              <a:ext uri="{FF2B5EF4-FFF2-40B4-BE49-F238E27FC236}">
                <a16:creationId xmlns:a16="http://schemas.microsoft.com/office/drawing/2014/main" id="{206F6AFE-0D7D-2697-8CCD-43C64C2F1F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E8FF1E-EEA2-A270-3DFA-60147D366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6563B9-13C3-EF4A-8496-145F3E0FD178}" type="slidenum">
              <a:rPr lang="en-US" smtClean="0"/>
              <a:t>‹#›</a:t>
            </a:fld>
            <a:endParaRPr lang="en-US"/>
          </a:p>
        </p:txBody>
      </p:sp>
    </p:spTree>
    <p:extLst>
      <p:ext uri="{BB962C8B-B14F-4D97-AF65-F5344CB8AC3E}">
        <p14:creationId xmlns:p14="http://schemas.microsoft.com/office/powerpoint/2010/main" val="3860269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7147A-934E-594D-9B01-8E866E7D013D}" type="datetimeFigureOut">
              <a:rPr lang="en-US" smtClean="0"/>
              <a:t>10/18/23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03F24-8DF1-5147-AB90-36E2DAC55E74}" type="slidenum">
              <a:rPr lang="en-US" smtClean="0"/>
              <a:t>‹#›</a:t>
            </a:fld>
            <a:endParaRPr lang="en-US"/>
          </a:p>
        </p:txBody>
      </p:sp>
    </p:spTree>
    <p:extLst>
      <p:ext uri="{BB962C8B-B14F-4D97-AF65-F5344CB8AC3E}">
        <p14:creationId xmlns:p14="http://schemas.microsoft.com/office/powerpoint/2010/main" val="310221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3281D4-2D9C-4EC5-BDF1-13C39688F26B}" type="slidenum">
              <a:rPr lang="en-US" smtClean="0"/>
              <a:t>2</a:t>
            </a:fld>
            <a:endParaRPr lang="en-US"/>
          </a:p>
        </p:txBody>
      </p:sp>
    </p:spTree>
    <p:extLst>
      <p:ext uri="{BB962C8B-B14F-4D97-AF65-F5344CB8AC3E}">
        <p14:creationId xmlns:p14="http://schemas.microsoft.com/office/powerpoint/2010/main" val="33922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3281D4-2D9C-4EC5-BDF1-13C39688F26B}" type="slidenum">
              <a:rPr lang="en-US" smtClean="0"/>
              <a:t>3</a:t>
            </a:fld>
            <a:endParaRPr lang="en-US"/>
          </a:p>
        </p:txBody>
      </p:sp>
    </p:spTree>
    <p:extLst>
      <p:ext uri="{BB962C8B-B14F-4D97-AF65-F5344CB8AC3E}">
        <p14:creationId xmlns:p14="http://schemas.microsoft.com/office/powerpoint/2010/main" val="232177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6</a:t>
            </a:fld>
            <a:endParaRPr lang="en-US"/>
          </a:p>
        </p:txBody>
      </p:sp>
    </p:spTree>
    <p:extLst>
      <p:ext uri="{BB962C8B-B14F-4D97-AF65-F5344CB8AC3E}">
        <p14:creationId xmlns:p14="http://schemas.microsoft.com/office/powerpoint/2010/main" val="164809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12</a:t>
            </a:fld>
            <a:endParaRPr lang="en-US"/>
          </a:p>
        </p:txBody>
      </p:sp>
    </p:spTree>
    <p:extLst>
      <p:ext uri="{BB962C8B-B14F-4D97-AF65-F5344CB8AC3E}">
        <p14:creationId xmlns:p14="http://schemas.microsoft.com/office/powerpoint/2010/main" val="177235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18</a:t>
            </a:fld>
            <a:endParaRPr lang="en-US"/>
          </a:p>
        </p:txBody>
      </p:sp>
    </p:spTree>
    <p:extLst>
      <p:ext uri="{BB962C8B-B14F-4D97-AF65-F5344CB8AC3E}">
        <p14:creationId xmlns:p14="http://schemas.microsoft.com/office/powerpoint/2010/main" val="71674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24</a:t>
            </a:fld>
            <a:endParaRPr lang="en-US"/>
          </a:p>
        </p:txBody>
      </p:sp>
    </p:spTree>
    <p:extLst>
      <p:ext uri="{BB962C8B-B14F-4D97-AF65-F5344CB8AC3E}">
        <p14:creationId xmlns:p14="http://schemas.microsoft.com/office/powerpoint/2010/main" val="213892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30</a:t>
            </a:fld>
            <a:endParaRPr lang="en-US"/>
          </a:p>
        </p:txBody>
      </p:sp>
    </p:spTree>
    <p:extLst>
      <p:ext uri="{BB962C8B-B14F-4D97-AF65-F5344CB8AC3E}">
        <p14:creationId xmlns:p14="http://schemas.microsoft.com/office/powerpoint/2010/main" val="192546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03F24-8DF1-5147-AB90-36E2DAC55E74}" type="slidenum">
              <a:rPr lang="en-US" smtClean="0"/>
              <a:t>36</a:t>
            </a:fld>
            <a:endParaRPr lang="en-US"/>
          </a:p>
        </p:txBody>
      </p:sp>
    </p:spTree>
    <p:extLst>
      <p:ext uri="{BB962C8B-B14F-4D97-AF65-F5344CB8AC3E}">
        <p14:creationId xmlns:p14="http://schemas.microsoft.com/office/powerpoint/2010/main" val="407337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384D6-ABAB-2543-8713-10E1BE6CDB00}"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352381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384D6-ABAB-2543-8713-10E1BE6CDB00}"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336630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384D6-ABAB-2543-8713-10E1BE6CDB00}"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24598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19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384D6-ABAB-2543-8713-10E1BE6CDB00}"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404711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384D6-ABAB-2543-8713-10E1BE6CDB00}"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101172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384D6-ABAB-2543-8713-10E1BE6CDB00}"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147194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384D6-ABAB-2543-8713-10E1BE6CDB00}" type="datetimeFigureOut">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51173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384D6-ABAB-2543-8713-10E1BE6CDB00}" type="datetimeFigureOut">
              <a:rPr lang="en-US" smtClean="0"/>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33718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84D6-ABAB-2543-8713-10E1BE6CDB00}" type="datetimeFigureOut">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279348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384D6-ABAB-2543-8713-10E1BE6CDB00}"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225054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384D6-ABAB-2543-8713-10E1BE6CDB00}"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F4C07-8C21-E545-B4BD-F06B6166AEE2}" type="slidenum">
              <a:rPr lang="en-US" smtClean="0"/>
              <a:t>‹#›</a:t>
            </a:fld>
            <a:endParaRPr lang="en-US"/>
          </a:p>
        </p:txBody>
      </p:sp>
    </p:spTree>
    <p:extLst>
      <p:ext uri="{BB962C8B-B14F-4D97-AF65-F5344CB8AC3E}">
        <p14:creationId xmlns:p14="http://schemas.microsoft.com/office/powerpoint/2010/main" val="21553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84D6-ABAB-2543-8713-10E1BE6CDB00}" type="datetimeFigureOut">
              <a:rPr lang="en-US" smtClean="0"/>
              <a:t>10/18/23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F4C07-8C21-E545-B4BD-F06B6166AEE2}" type="slidenum">
              <a:rPr lang="en-US" smtClean="0"/>
              <a:t>‹#›</a:t>
            </a:fld>
            <a:endParaRPr lang="en-US"/>
          </a:p>
        </p:txBody>
      </p:sp>
    </p:spTree>
    <p:extLst>
      <p:ext uri="{BB962C8B-B14F-4D97-AF65-F5344CB8AC3E}">
        <p14:creationId xmlns:p14="http://schemas.microsoft.com/office/powerpoint/2010/main" val="36782106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0.png"/><Relationship Id="rId18" Type="http://schemas.openxmlformats.org/officeDocument/2006/relationships/slide" Target="slide36.xml"/><Relationship Id="rId3" Type="http://schemas.openxmlformats.org/officeDocument/2006/relationships/slide" Target="slide6.xml"/><Relationship Id="rId7" Type="http://schemas.openxmlformats.org/officeDocument/2006/relationships/image" Target="../media/image20.png"/><Relationship Id="rId12" Type="http://schemas.openxmlformats.org/officeDocument/2006/relationships/slide" Target="slide24.xml"/><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30.xml"/><Relationship Id="rId10" Type="http://schemas.openxmlformats.org/officeDocument/2006/relationships/image" Target="../media/image30.png"/><Relationship Id="rId19" Type="http://schemas.openxmlformats.org/officeDocument/2006/relationships/image" Target="../media/image60.png"/><Relationship Id="rId4" Type="http://schemas.openxmlformats.org/officeDocument/2006/relationships/image" Target="../media/image15.png"/><Relationship Id="rId9" Type="http://schemas.openxmlformats.org/officeDocument/2006/relationships/slide" Target="slide18.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BC8B-A899-4FDB-D88D-33632AB5297B}"/>
              </a:ext>
            </a:extLst>
          </p:cNvPr>
          <p:cNvSpPr>
            <a:spLocks noGrp="1"/>
          </p:cNvSpPr>
          <p:nvPr>
            <p:ph type="ctrTitle"/>
          </p:nvPr>
        </p:nvSpPr>
        <p:spPr>
          <a:xfrm>
            <a:off x="57807" y="449047"/>
            <a:ext cx="12076386" cy="1928813"/>
          </a:xfrm>
        </p:spPr>
        <p:txBody>
          <a:bodyPr/>
          <a:lstStyle/>
          <a:p>
            <a:r>
              <a:rPr lang="en-US" b="1" dirty="0"/>
              <a:t>Interactive Management  </a:t>
            </a:r>
            <a:br>
              <a:rPr lang="en-US" b="1" dirty="0"/>
            </a:br>
            <a:r>
              <a:rPr lang="en-US" b="1" dirty="0"/>
              <a:t>Learning Tool</a:t>
            </a:r>
          </a:p>
        </p:txBody>
      </p:sp>
      <p:pic>
        <p:nvPicPr>
          <p:cNvPr id="5" name="Picture 4" descr="Screen Clipping">
            <a:extLst>
              <a:ext uri="{FF2B5EF4-FFF2-40B4-BE49-F238E27FC236}">
                <a16:creationId xmlns:a16="http://schemas.microsoft.com/office/drawing/2014/main" id="{BB47C373-C9F3-5E24-0196-43066BE32B7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448" b="97203" l="2105" r="97895">
                        <a14:foregroundMark x1="12982" y1="17483" x2="7018" y2="58042"/>
                        <a14:foregroundMark x1="7018" y1="58042" x2="31228" y2="92308"/>
                        <a14:foregroundMark x1="31228" y1="92308" x2="73684" y2="93007"/>
                        <a14:foregroundMark x1="73684" y1="93007" x2="93333" y2="55594"/>
                        <a14:foregroundMark x1="93333" y1="55594" x2="83509" y2="14336"/>
                        <a14:foregroundMark x1="83509" y1="14336" x2="44561" y2="3497"/>
                        <a14:foregroundMark x1="44561" y1="3497" x2="17544" y2="15035"/>
                        <a14:foregroundMark x1="8070" y1="25874" x2="9474" y2="68182"/>
                        <a14:foregroundMark x1="9474" y1="68182" x2="42807" y2="95455"/>
                        <a14:foregroundMark x1="42807" y1="95455" x2="71228" y2="91608"/>
                        <a14:foregroundMark x1="4561" y1="30420" x2="7368" y2="70629"/>
                        <a14:foregroundMark x1="7368" y1="70629" x2="41053" y2="92308"/>
                        <a14:foregroundMark x1="41053" y1="92308" x2="50877" y2="94406"/>
                        <a14:foregroundMark x1="27368" y1="17133" x2="69825" y2="13986"/>
                        <a14:foregroundMark x1="69825" y1="13986" x2="74386" y2="15734"/>
                        <a14:foregroundMark x1="49825" y1="11538" x2="56842" y2="11888"/>
                        <a14:foregroundMark x1="57544" y1="11538" x2="57544" y2="11538"/>
                        <a14:foregroundMark x1="40351" y1="10140" x2="40351" y2="10140"/>
                        <a14:foregroundMark x1="37895" y1="87762" x2="37895" y2="87762"/>
                        <a14:foregroundMark x1="52982" y1="89860" x2="69474" y2="84266"/>
                        <a14:foregroundMark x1="76842" y1="81469" x2="79298" y2="78671"/>
                        <a14:foregroundMark x1="88421" y1="53846" x2="88421" y2="53846"/>
                        <a14:foregroundMark x1="88421" y1="53846" x2="88421" y2="53846"/>
                        <a14:foregroundMark x1="88772" y1="44406" x2="88772" y2="56643"/>
                        <a14:foregroundMark x1="85614" y1="17483" x2="93684" y2="32517"/>
                        <a14:foregroundMark x1="94386" y1="32517" x2="95439" y2="51399"/>
                        <a14:foregroundMark x1="95439" y1="41958" x2="96491" y2="65734"/>
                        <a14:foregroundMark x1="97895" y1="48252" x2="96491" y2="55594"/>
                        <a14:foregroundMark x1="93333" y1="66084" x2="80351" y2="88112"/>
                        <a14:foregroundMark x1="64561" y1="96154" x2="36842" y2="94056"/>
                        <a14:foregroundMark x1="47018" y1="97203" x2="51579" y2="97552"/>
                        <a14:foregroundMark x1="30526" y1="94056" x2="8070" y2="72028"/>
                        <a14:foregroundMark x1="3509" y1="62238" x2="2456" y2="40210"/>
                        <a14:foregroundMark x1="24211" y1="11189" x2="56842" y2="4895"/>
                        <a14:foregroundMark x1="24561" y1="8392" x2="42807" y2="3497"/>
                        <a14:foregroundMark x1="44912" y1="2797" x2="73333" y2="8741"/>
                        <a14:foregroundMark x1="40702" y1="41259" x2="54035" y2="41259"/>
                      </a14:backgroundRemoval>
                    </a14:imgEffect>
                  </a14:imgLayer>
                </a14:imgProps>
              </a:ext>
              <a:ext uri="{28A0092B-C50C-407E-A947-70E740481C1C}">
                <a14:useLocalDpi xmlns:a14="http://schemas.microsoft.com/office/drawing/2010/main"/>
              </a:ext>
            </a:extLst>
          </a:blip>
          <a:srcRect/>
          <a:stretch/>
        </p:blipFill>
        <p:spPr>
          <a:xfrm>
            <a:off x="10221622" y="4942596"/>
            <a:ext cx="1710030" cy="1710093"/>
          </a:xfrm>
          <a:prstGeom prst="rect">
            <a:avLst/>
          </a:prstGeom>
        </p:spPr>
      </p:pic>
      <p:sp>
        <p:nvSpPr>
          <p:cNvPr id="7" name="TextBox 6">
            <a:extLst>
              <a:ext uri="{FF2B5EF4-FFF2-40B4-BE49-F238E27FC236}">
                <a16:creationId xmlns:a16="http://schemas.microsoft.com/office/drawing/2014/main" id="{03E79798-0582-BC54-4536-1A1623540E89}"/>
              </a:ext>
            </a:extLst>
          </p:cNvPr>
          <p:cNvSpPr txBox="1"/>
          <p:nvPr/>
        </p:nvSpPr>
        <p:spPr>
          <a:xfrm>
            <a:off x="3383609" y="2634272"/>
            <a:ext cx="6242051" cy="2308324"/>
          </a:xfrm>
          <a:prstGeom prst="rect">
            <a:avLst/>
          </a:prstGeom>
          <a:noFill/>
        </p:spPr>
        <p:txBody>
          <a:bodyPr wrap="square" rtlCol="0">
            <a:spAutoFit/>
          </a:bodyPr>
          <a:lstStyle/>
          <a:p>
            <a:r>
              <a:rPr lang="en-US" b="1" dirty="0"/>
              <a:t>Created by:</a:t>
            </a:r>
          </a:p>
          <a:p>
            <a:r>
              <a:rPr lang="en-US" dirty="0"/>
              <a:t>James Hawkins, DDS, MS</a:t>
            </a:r>
          </a:p>
          <a:p>
            <a:r>
              <a:rPr lang="en-US" dirty="0"/>
              <a:t>Commander, Dental Corps, United States Navy</a:t>
            </a:r>
          </a:p>
          <a:p>
            <a:r>
              <a:rPr lang="en-US" dirty="0"/>
              <a:t>Chair, Orofacial Pain Center</a:t>
            </a:r>
          </a:p>
          <a:p>
            <a:r>
              <a:rPr lang="en-US" dirty="0"/>
              <a:t>Naval Postgraduate Dental School</a:t>
            </a:r>
          </a:p>
          <a:p>
            <a:r>
              <a:rPr lang="en-US" dirty="0"/>
              <a:t>Naval Medical Leader &amp; Professional Development Command</a:t>
            </a:r>
          </a:p>
          <a:p>
            <a:r>
              <a:rPr lang="en-US" dirty="0"/>
              <a:t>Associate Professor</a:t>
            </a:r>
          </a:p>
          <a:p>
            <a:r>
              <a:rPr lang="en-US" dirty="0"/>
              <a:t>Uniformed Services University Postgraduate Dental College</a:t>
            </a:r>
          </a:p>
        </p:txBody>
      </p:sp>
      <p:pic>
        <p:nvPicPr>
          <p:cNvPr id="9" name="Picture 8" descr="A black and white sign with white text&#10;&#10;Description automatically generated with medium confidence">
            <a:extLst>
              <a:ext uri="{FF2B5EF4-FFF2-40B4-BE49-F238E27FC236}">
                <a16:creationId xmlns:a16="http://schemas.microsoft.com/office/drawing/2014/main" id="{6BBB9E04-2DCC-DDF7-BC37-CBD1DAE31FC5}"/>
              </a:ext>
            </a:extLst>
          </p:cNvPr>
          <p:cNvPicPr>
            <a:picLocks noChangeAspect="1"/>
          </p:cNvPicPr>
          <p:nvPr/>
        </p:nvPicPr>
        <p:blipFill>
          <a:blip r:embed="rId4"/>
          <a:stretch>
            <a:fillRect/>
          </a:stretch>
        </p:blipFill>
        <p:spPr>
          <a:xfrm>
            <a:off x="260348" y="4942596"/>
            <a:ext cx="2527300" cy="1574800"/>
          </a:xfrm>
          <a:prstGeom prst="rect">
            <a:avLst/>
          </a:prstGeom>
        </p:spPr>
      </p:pic>
    </p:spTree>
    <p:extLst>
      <p:ext uri="{BB962C8B-B14F-4D97-AF65-F5344CB8AC3E}">
        <p14:creationId xmlns:p14="http://schemas.microsoft.com/office/powerpoint/2010/main" val="112760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116056"/>
            <a:ext cx="10515599"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Maintain position of mandibular rest (use reminder)</a:t>
            </a:r>
          </a:p>
          <a:p>
            <a:pPr marL="457200" indent="-457200">
              <a:buFont typeface="Arial" panose="020B0604020202020204" pitchFamily="34" charset="0"/>
              <a:buChar char="•"/>
            </a:pPr>
            <a:r>
              <a:rPr lang="en-US" sz="2800" dirty="0"/>
              <a:t>Heat application, masseter massage, gentle movement</a:t>
            </a:r>
          </a:p>
          <a:p>
            <a:pPr marL="457200" indent="-457200">
              <a:buFont typeface="Arial" panose="020B0604020202020204" pitchFamily="34" charset="0"/>
              <a:buChar char="•"/>
            </a:pPr>
            <a:r>
              <a:rPr lang="en-US" sz="2800" dirty="0"/>
              <a:t>Reduce caffeine use</a:t>
            </a:r>
          </a:p>
          <a:p>
            <a:pPr marL="457200" indent="-457200">
              <a:buFont typeface="Arial" panose="020B0604020202020204" pitchFamily="34" charset="0"/>
              <a:buChar char="•"/>
            </a:pPr>
            <a:r>
              <a:rPr lang="en-US" sz="2800" dirty="0"/>
              <a:t>Consider diaphragmatic breathing training</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2134188"/>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Discuss potential risk factors</a:t>
            </a:r>
          </a:p>
          <a:p>
            <a:pPr marL="457200" indent="-457200">
              <a:buFont typeface="Arial" panose="020B0604020202020204" pitchFamily="34" charset="0"/>
              <a:buChar char="•"/>
            </a:pPr>
            <a:r>
              <a:rPr lang="en-US" sz="2800" dirty="0"/>
              <a:t>Discuss possible management strategies</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19653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8" y="2181991"/>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trial of muscle relaxant x 2-4 weeks</a:t>
            </a:r>
          </a:p>
          <a:p>
            <a:pPr marL="914400" lvl="1" indent="-457200">
              <a:buFont typeface="Arial" panose="020B0604020202020204" pitchFamily="34" charset="0"/>
              <a:buChar char="•"/>
            </a:pPr>
            <a:r>
              <a:rPr lang="en-US" sz="2800" dirty="0"/>
              <a:t>Methocarbamol 500-1,000mg b.i.d. (breakfast &amp; lunch)</a:t>
            </a:r>
          </a:p>
          <a:p>
            <a:pPr marL="914400" lvl="1" indent="-457200">
              <a:buFont typeface="Arial" panose="020B0604020202020204" pitchFamily="34" charset="0"/>
              <a:buChar char="•"/>
            </a:pPr>
            <a:r>
              <a:rPr lang="en-US" sz="2800" dirty="0"/>
              <a:t>Cyclobenzaprine 5-10mg 2 hours before bed</a:t>
            </a:r>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8" y="4612870"/>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If Jessica does not respond positively to self-care strategies, consider referral to behavioral health provider </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20595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3048000" y="1806657"/>
            <a:ext cx="9144000" cy="1368589"/>
          </a:xfrm>
        </p:spPr>
        <p:txBody>
          <a:bodyPr/>
          <a:lstStyle/>
          <a:p>
            <a:r>
              <a:rPr lang="en-US" dirty="0"/>
              <a:t>Case 2 - John</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929640" y="4791456"/>
            <a:ext cx="10332720" cy="2385606"/>
          </a:xfrm>
        </p:spPr>
        <p:txBody>
          <a:bodyPr>
            <a:normAutofit/>
          </a:bodyPr>
          <a:lstStyle/>
          <a:p>
            <a:r>
              <a:rPr lang="en-US" sz="3600" dirty="0"/>
              <a:t>A 25-year-old male presents with a chief complaint of:</a:t>
            </a:r>
          </a:p>
          <a:p>
            <a:r>
              <a:rPr lang="en-US" sz="3600" dirty="0"/>
              <a:t>“It hurts when I try to open my mouth.”</a:t>
            </a:r>
          </a:p>
        </p:txBody>
      </p:sp>
      <p:sp>
        <p:nvSpPr>
          <p:cNvPr id="4" name="Freeform 6">
            <a:extLst>
              <a:ext uri="{FF2B5EF4-FFF2-40B4-BE49-F238E27FC236}">
                <a16:creationId xmlns:a16="http://schemas.microsoft.com/office/drawing/2014/main" id="{37A0118A-AAE7-081B-429A-23AA8E96C6C5}"/>
              </a:ext>
            </a:extLst>
          </p:cNvPr>
          <p:cNvSpPr>
            <a:spLocks noChangeAspect="1"/>
          </p:cNvSpPr>
          <p:nvPr/>
        </p:nvSpPr>
        <p:spPr>
          <a:xfrm flipH="1">
            <a:off x="371853" y="627198"/>
            <a:ext cx="4253956" cy="3727508"/>
          </a:xfrm>
          <a:prstGeom prst="roundRect">
            <a:avLst/>
          </a:prstGeom>
          <a:blipFill>
            <a:blip r:embed="rId3" cstate="screen">
              <a:alphaModFix amt="70000"/>
              <a:extLst>
                <a:ext uri="{28A0092B-C50C-407E-A947-70E740481C1C}">
                  <a14:useLocalDpi xmlns:a14="http://schemas.microsoft.com/office/drawing/2010/main"/>
                </a:ext>
              </a:extLst>
            </a:blip>
            <a:stretch>
              <a:fillRect t="2"/>
            </a:stretch>
          </a:blipFill>
        </p:spPr>
        <p:txBody>
          <a:bodyPr/>
          <a:lstStyle/>
          <a:p>
            <a:endParaRPr lang="en-US"/>
          </a:p>
        </p:txBody>
      </p:sp>
    </p:spTree>
    <p:extLst>
      <p:ext uri="{BB962C8B-B14F-4D97-AF65-F5344CB8AC3E}">
        <p14:creationId xmlns:p14="http://schemas.microsoft.com/office/powerpoint/2010/main" val="27109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359762"/>
            <a:ext cx="10779034" cy="4817201"/>
          </a:xfrm>
        </p:spPr>
        <p:txBody>
          <a:bodyPr/>
          <a:lstStyle/>
          <a:p>
            <a:pPr marL="0" indent="0">
              <a:buNone/>
            </a:pPr>
            <a:r>
              <a:rPr lang="en-US" spc="300" dirty="0"/>
              <a:t>”1 month ago, I woke up and couldn’t open my mouth it hurt so bad. I never had this problem before, although my jaw used to click before this new problem started.”</a:t>
            </a:r>
          </a:p>
          <a:p>
            <a:endParaRPr lang="en-US" spc="300" dirty="0"/>
          </a:p>
          <a:p>
            <a:r>
              <a:rPr lang="en-US" spc="300" dirty="0"/>
              <a:t>Impact: </a:t>
            </a:r>
          </a:p>
          <a:p>
            <a:pPr lvl="1">
              <a:spcAft>
                <a:spcPts val="600"/>
              </a:spcAft>
            </a:pPr>
            <a:r>
              <a:rPr lang="en-US" sz="2800" spc="300" dirty="0"/>
              <a:t>Significant impact on function</a:t>
            </a:r>
          </a:p>
          <a:p>
            <a:pPr lvl="2"/>
            <a:r>
              <a:rPr lang="en-US" sz="2400" spc="300" dirty="0"/>
              <a:t>Unable to chew food; lost 10 </a:t>
            </a:r>
            <a:r>
              <a:rPr lang="en-US" sz="2400" spc="300" dirty="0" err="1"/>
              <a:t>lbs</a:t>
            </a:r>
            <a:r>
              <a:rPr lang="en-US" sz="2400" spc="300" dirty="0"/>
              <a:t> over the past month  </a:t>
            </a:r>
          </a:p>
          <a:p>
            <a:pPr marL="457200" lvl="1" indent="0">
              <a:buNone/>
            </a:pPr>
            <a:endParaRPr lang="en-US" spc="300" dirty="0"/>
          </a:p>
        </p:txBody>
      </p:sp>
    </p:spTree>
    <p:extLst>
      <p:ext uri="{BB962C8B-B14F-4D97-AF65-F5344CB8AC3E}">
        <p14:creationId xmlns:p14="http://schemas.microsoft.com/office/powerpoint/2010/main" val="121315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DIAGNOSES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42325" y="3828752"/>
            <a:ext cx="620921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3. Right masseter myalgia</a:t>
            </a:r>
          </a:p>
        </p:txBody>
      </p:sp>
      <p:sp>
        <p:nvSpPr>
          <p:cNvPr id="7" name="Alternate Process 6">
            <a:hlinkClick r:id="" action="ppaction://noaction" highlightClick="1"/>
            <a:extLst>
              <a:ext uri="{FF2B5EF4-FFF2-40B4-BE49-F238E27FC236}">
                <a16:creationId xmlns:a16="http://schemas.microsoft.com/office/drawing/2014/main" id="{690553EE-0059-E1CB-75A1-49661DEBD472}"/>
              </a:ext>
            </a:extLst>
          </p:cNvPr>
          <p:cNvSpPr/>
          <p:nvPr/>
        </p:nvSpPr>
        <p:spPr>
          <a:xfrm>
            <a:off x="1142325" y="2646071"/>
            <a:ext cx="620921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2. Right TMJ arthralgia</a:t>
            </a:r>
          </a:p>
        </p:txBody>
      </p:sp>
      <p:sp>
        <p:nvSpPr>
          <p:cNvPr id="3" name="Alternate Process 2">
            <a:hlinkClick r:id="" action="ppaction://noaction" highlightClick="1"/>
            <a:extLst>
              <a:ext uri="{FF2B5EF4-FFF2-40B4-BE49-F238E27FC236}">
                <a16:creationId xmlns:a16="http://schemas.microsoft.com/office/drawing/2014/main" id="{4AE6D38A-1A88-8AB5-F1E3-E011855AD7C8}"/>
              </a:ext>
            </a:extLst>
          </p:cNvPr>
          <p:cNvSpPr/>
          <p:nvPr/>
        </p:nvSpPr>
        <p:spPr>
          <a:xfrm>
            <a:off x="1142325" y="1325563"/>
            <a:ext cx="1170920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1. Right TMJ anterior disc displacement </a:t>
            </a:r>
          </a:p>
          <a:p>
            <a:r>
              <a:rPr lang="en-US" sz="2800" dirty="0"/>
              <a:t>	- without reduction w/ limited opening</a:t>
            </a:r>
          </a:p>
        </p:txBody>
      </p:sp>
    </p:spTree>
    <p:extLst>
      <p:ext uri="{BB962C8B-B14F-4D97-AF65-F5344CB8AC3E}">
        <p14:creationId xmlns:p14="http://schemas.microsoft.com/office/powerpoint/2010/main" val="195508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219501"/>
            <a:ext cx="11227676" cy="5202621"/>
          </a:xfrm>
        </p:spPr>
        <p:txBody>
          <a:bodyPr>
            <a:normAutofit/>
          </a:bodyPr>
          <a:lstStyle/>
          <a:p>
            <a:pPr>
              <a:lnSpc>
                <a:spcPct val="150000"/>
              </a:lnSpc>
            </a:pPr>
            <a:r>
              <a:rPr lang="en-US" b="1" spc="300" dirty="0"/>
              <a:t>Oral Parafunction</a:t>
            </a:r>
          </a:p>
          <a:p>
            <a:pPr lvl="1">
              <a:lnSpc>
                <a:spcPct val="150000"/>
              </a:lnSpc>
            </a:pPr>
            <a:r>
              <a:rPr lang="en-US" spc="300" dirty="0"/>
              <a:t>Teeth together (especially when weightlifting)</a:t>
            </a:r>
          </a:p>
          <a:p>
            <a:pPr>
              <a:lnSpc>
                <a:spcPct val="150000"/>
              </a:lnSpc>
            </a:pPr>
            <a:r>
              <a:rPr lang="en-US" b="1" spc="300" dirty="0"/>
              <a:t>Stimulants</a:t>
            </a:r>
          </a:p>
          <a:p>
            <a:pPr lvl="1">
              <a:lnSpc>
                <a:spcPct val="150000"/>
              </a:lnSpc>
            </a:pPr>
            <a:r>
              <a:rPr lang="en-US" spc="300" dirty="0"/>
              <a:t>Energy and Pre-workout drinks</a:t>
            </a:r>
          </a:p>
          <a:p>
            <a:pPr lvl="1">
              <a:lnSpc>
                <a:spcPct val="150000"/>
              </a:lnSpc>
            </a:pPr>
            <a:r>
              <a:rPr lang="en-US" spc="300" dirty="0"/>
              <a:t>Methylphenidate</a:t>
            </a:r>
          </a:p>
          <a:p>
            <a:pPr>
              <a:lnSpc>
                <a:spcPct val="150000"/>
              </a:lnSpc>
            </a:pPr>
            <a:r>
              <a:rPr lang="en-US" b="1" spc="300" dirty="0"/>
              <a:t>Headache History</a:t>
            </a:r>
          </a:p>
          <a:p>
            <a:pPr lvl="1">
              <a:lnSpc>
                <a:spcPct val="150000"/>
              </a:lnSpc>
            </a:pPr>
            <a:r>
              <a:rPr lang="en-US" spc="300" dirty="0"/>
              <a:t>Prolonged history of frequent episodic tension type headache</a:t>
            </a:r>
          </a:p>
        </p:txBody>
      </p:sp>
      <p:sp>
        <p:nvSpPr>
          <p:cNvPr id="7" name="Title 1">
            <a:extLst>
              <a:ext uri="{FF2B5EF4-FFF2-40B4-BE49-F238E27FC236}">
                <a16:creationId xmlns:a16="http://schemas.microsoft.com/office/drawing/2014/main" id="{A140DE83-57A8-DC2B-E6C8-77A282A35B2A}"/>
              </a:ext>
            </a:extLst>
          </p:cNvPr>
          <p:cNvSpPr>
            <a:spLocks noGrp="1"/>
          </p:cNvSpPr>
          <p:nvPr>
            <p:ph type="title"/>
          </p:nvPr>
        </p:nvSpPr>
        <p:spPr>
          <a:xfrm>
            <a:off x="838200" y="34199"/>
            <a:ext cx="10515600" cy="1325563"/>
          </a:xfrm>
        </p:spPr>
        <p:txBody>
          <a:bodyPr/>
          <a:lstStyle/>
          <a:p>
            <a:r>
              <a:rPr lang="en-US" dirty="0"/>
              <a:t>Potential Perpetuating Factors</a:t>
            </a:r>
          </a:p>
        </p:txBody>
      </p:sp>
    </p:spTree>
    <p:extLst>
      <p:ext uri="{BB962C8B-B14F-4D97-AF65-F5344CB8AC3E}">
        <p14:creationId xmlns:p14="http://schemas.microsoft.com/office/powerpoint/2010/main" val="353362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638570"/>
            <a:ext cx="10881511"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Maintain position of mandibular rest (use reminder) - weightlifting</a:t>
            </a:r>
          </a:p>
          <a:p>
            <a:pPr marL="457200" indent="-457200">
              <a:buFont typeface="Arial" panose="020B0604020202020204" pitchFamily="34" charset="0"/>
              <a:buChar char="•"/>
            </a:pPr>
            <a:r>
              <a:rPr lang="en-US" sz="2800" dirty="0"/>
              <a:t>Focus on jaw stretching and movement to facilitate tissue adaptation</a:t>
            </a:r>
          </a:p>
          <a:p>
            <a:pPr marL="457200" indent="-457200">
              <a:buFont typeface="Arial" panose="020B0604020202020204" pitchFamily="34" charset="0"/>
              <a:buChar char="•"/>
            </a:pPr>
            <a:r>
              <a:rPr lang="en-US" sz="2800" dirty="0"/>
              <a:t>Reduce caffeine use</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2411774"/>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Discuss potential risk factors</a:t>
            </a:r>
          </a:p>
          <a:p>
            <a:pPr marL="457200" indent="-457200">
              <a:buFont typeface="Arial" panose="020B0604020202020204" pitchFamily="34" charset="0"/>
              <a:buChar char="•"/>
            </a:pPr>
            <a:r>
              <a:rPr lang="en-US" sz="2800" dirty="0"/>
              <a:t>Discuss possible management strategies</a:t>
            </a:r>
          </a:p>
          <a:p>
            <a:pPr marL="914400" lvl="1" indent="-457200">
              <a:buFont typeface="Arial" panose="020B0604020202020204" pitchFamily="34" charset="0"/>
              <a:buChar char="•"/>
            </a:pPr>
            <a:r>
              <a:rPr lang="en-US" sz="2800" dirty="0"/>
              <a:t>Discuss self-care only vs oral surgery options</a:t>
            </a:r>
          </a:p>
          <a:p>
            <a:pPr marL="1371600" lvl="2" indent="-457200">
              <a:buFont typeface="Arial" panose="020B0604020202020204" pitchFamily="34" charset="0"/>
              <a:buChar char="•"/>
            </a:pPr>
            <a:r>
              <a:rPr lang="en-US" sz="2800" dirty="0"/>
              <a:t>Same long-term outcome</a:t>
            </a:r>
          </a:p>
          <a:p>
            <a:pPr marL="1371600" lvl="2" indent="-457200">
              <a:buFont typeface="Arial" panose="020B0604020202020204" pitchFamily="34" charset="0"/>
              <a:buChar char="•"/>
            </a:pPr>
            <a:r>
              <a:rPr lang="en-US" sz="2800" dirty="0"/>
              <a:t>Risks vs benefits</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7969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8" y="2181991"/>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a short trial of an NSAID (or Medrol dose pack)</a:t>
            </a:r>
          </a:p>
          <a:p>
            <a:pPr marL="457200" indent="-457200">
              <a:buFont typeface="Arial" panose="020B0604020202020204" pitchFamily="34" charset="0"/>
              <a:buChar char="•"/>
            </a:pPr>
            <a:r>
              <a:rPr lang="en-US" sz="2800" dirty="0"/>
              <a:t>Consider trial of muscle relaxant x 2-4 weeks</a:t>
            </a:r>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8" y="4468864"/>
            <a:ext cx="100170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Consider a referral to oral surgery for a minimally invasive procedure if John would like to discuss this option </a:t>
            </a:r>
          </a:p>
          <a:p>
            <a:pPr marL="457200" indent="-457200">
              <a:buFont typeface="Arial" panose="020B0604020202020204" pitchFamily="34" charset="0"/>
              <a:buChar char="•"/>
            </a:pPr>
            <a:r>
              <a:rPr lang="en-US" sz="2800" dirty="0"/>
              <a:t>Consider additional acute and/or prophylactic pharmacologic options for optimal headache management </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425432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3048000" y="1693995"/>
            <a:ext cx="9144000" cy="1368589"/>
          </a:xfrm>
        </p:spPr>
        <p:txBody>
          <a:bodyPr/>
          <a:lstStyle/>
          <a:p>
            <a:r>
              <a:rPr lang="en-US" dirty="0"/>
              <a:t>Case 3 - Julie</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536448" y="4684926"/>
            <a:ext cx="11119104" cy="2945067"/>
          </a:xfrm>
        </p:spPr>
        <p:txBody>
          <a:bodyPr>
            <a:normAutofit/>
          </a:bodyPr>
          <a:lstStyle/>
          <a:p>
            <a:r>
              <a:rPr lang="en-US" sz="3600" dirty="0"/>
              <a:t>A 40-year-old female presents with a chief complaint of:</a:t>
            </a:r>
          </a:p>
          <a:p>
            <a:r>
              <a:rPr lang="en-US" sz="3600" dirty="0"/>
              <a:t>“My TMJ hurts.”</a:t>
            </a:r>
          </a:p>
        </p:txBody>
      </p:sp>
      <p:sp>
        <p:nvSpPr>
          <p:cNvPr id="4" name="Freeform 7">
            <a:extLst>
              <a:ext uri="{FF2B5EF4-FFF2-40B4-BE49-F238E27FC236}">
                <a16:creationId xmlns:a16="http://schemas.microsoft.com/office/drawing/2014/main" id="{52250A39-F722-F2ED-D610-14A574FC999A}"/>
              </a:ext>
            </a:extLst>
          </p:cNvPr>
          <p:cNvSpPr>
            <a:spLocks noChangeAspect="1"/>
          </p:cNvSpPr>
          <p:nvPr/>
        </p:nvSpPr>
        <p:spPr>
          <a:xfrm>
            <a:off x="749809" y="71653"/>
            <a:ext cx="3213892" cy="3933419"/>
          </a:xfrm>
          <a:prstGeom prst="roundRect">
            <a:avLst/>
          </a:prstGeom>
          <a:blipFill>
            <a:blip r:embed="rId3" cstate="screen">
              <a:alphaModFix amt="7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37176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568768"/>
            <a:ext cx="10779034" cy="4817201"/>
          </a:xfrm>
        </p:spPr>
        <p:txBody>
          <a:bodyPr/>
          <a:lstStyle/>
          <a:p>
            <a:pPr marL="0" indent="0">
              <a:buNone/>
            </a:pPr>
            <a:r>
              <a:rPr lang="en-US" spc="300" dirty="0"/>
              <a:t>”My TMJ has hurt for a few months and is starting to make weird noises.” </a:t>
            </a:r>
          </a:p>
          <a:p>
            <a:endParaRPr lang="en-US" spc="300" dirty="0"/>
          </a:p>
          <a:p>
            <a:r>
              <a:rPr lang="en-US" spc="300" dirty="0"/>
              <a:t>Impact: </a:t>
            </a:r>
          </a:p>
          <a:p>
            <a:pPr lvl="1">
              <a:spcAft>
                <a:spcPts val="600"/>
              </a:spcAft>
            </a:pPr>
            <a:r>
              <a:rPr lang="en-US" sz="2800" spc="300" dirty="0"/>
              <a:t>Moderate impact on function</a:t>
            </a:r>
          </a:p>
          <a:p>
            <a:pPr lvl="2"/>
            <a:r>
              <a:rPr lang="en-US" sz="2400" spc="300" dirty="0"/>
              <a:t>Difficulty opening to chew food, singing in church choir, intimacy with spouse</a:t>
            </a:r>
          </a:p>
          <a:p>
            <a:pPr marL="457200" lvl="1" indent="0">
              <a:buNone/>
            </a:pPr>
            <a:endParaRPr lang="en-US" spc="300" dirty="0"/>
          </a:p>
        </p:txBody>
      </p:sp>
    </p:spTree>
    <p:extLst>
      <p:ext uri="{BB962C8B-B14F-4D97-AF65-F5344CB8AC3E}">
        <p14:creationId xmlns:p14="http://schemas.microsoft.com/office/powerpoint/2010/main" val="28378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152718"/>
            <a:ext cx="6781800" cy="1371600"/>
          </a:xfrm>
        </p:spPr>
        <p:txBody>
          <a:bodyPr>
            <a:normAutofit/>
          </a:bodyPr>
          <a:lstStyle/>
          <a:p>
            <a:pPr algn="ctr"/>
            <a:r>
              <a:rPr lang="en-US" dirty="0">
                <a:solidFill>
                  <a:schemeClr val="tx1"/>
                </a:solidFill>
              </a:rPr>
              <a:t>Disclosures</a:t>
            </a:r>
          </a:p>
        </p:txBody>
      </p:sp>
      <p:sp>
        <p:nvSpPr>
          <p:cNvPr id="3" name="Content Placeholder 2"/>
          <p:cNvSpPr>
            <a:spLocks noGrp="1"/>
          </p:cNvSpPr>
          <p:nvPr>
            <p:ph idx="1"/>
          </p:nvPr>
        </p:nvSpPr>
        <p:spPr>
          <a:xfrm>
            <a:off x="838200" y="1253330"/>
            <a:ext cx="10515600" cy="5451951"/>
          </a:xfrm>
        </p:spPr>
        <p:txBody>
          <a:bodyPr>
            <a:normAutofit fontScale="77500" lnSpcReduction="20000"/>
          </a:bodyPr>
          <a:lstStyle/>
          <a:p>
            <a:pPr marL="0" indent="0" algn="just">
              <a:buNone/>
            </a:pPr>
            <a:r>
              <a:rPr lang="en-US" dirty="0"/>
              <a:t>Dr. James Hawkins, Dr. Istvan </a:t>
            </a:r>
            <a:r>
              <a:rPr lang="en-US" dirty="0" err="1"/>
              <a:t>Hargitai</a:t>
            </a:r>
            <a:r>
              <a:rPr lang="en-US" dirty="0"/>
              <a:t>, and Dr. Thomas Weber have no relevant financial or non-financial relationships to disclose relating to the content of this activity.</a:t>
            </a:r>
          </a:p>
          <a:p>
            <a:pPr marL="0" indent="0" algn="just">
              <a:buNone/>
            </a:pPr>
            <a:endParaRPr lang="en-US" dirty="0"/>
          </a:p>
          <a:p>
            <a:pPr marL="0" indent="0" algn="just">
              <a:buNone/>
            </a:pPr>
            <a:r>
              <a:rPr lang="en-US" dirty="0"/>
              <a:t>The views expressed in this presentation are those of the authors and do not necessarily reflect the official policy or position of the Department of Defense, the U.S. Government, or the Uniformed Services University of the Health Sciences.</a:t>
            </a:r>
          </a:p>
          <a:p>
            <a:pPr marL="0" indent="0" algn="just">
              <a:buNone/>
            </a:pPr>
            <a:endParaRPr lang="en-US" dirty="0"/>
          </a:p>
          <a:p>
            <a:pPr marL="0" indent="0" algn="just">
              <a:buNone/>
            </a:pPr>
            <a:r>
              <a:rPr lang="en-US" dirty="0"/>
              <a:t>This continuing education activity is managed and accredited by the Defense Health Agency, J-7, Continuing Education Program Office (DHA, J-7, CEPO).  DHA, J-7, CEPO and all accrediting organizations do not support or endorse any product or service mentioned in this activity.</a:t>
            </a:r>
          </a:p>
          <a:p>
            <a:pPr marL="0" indent="0" algn="just">
              <a:buNone/>
            </a:pPr>
            <a:endParaRPr lang="en-US" dirty="0"/>
          </a:p>
          <a:p>
            <a:pPr marL="0" indent="0" algn="just">
              <a:buNone/>
            </a:pPr>
            <a:r>
              <a:rPr lang="en-US" dirty="0"/>
              <a:t>DHA, J-7, and CEPA staff, as well as activity planners and reviewers, have no relevant financial or non-financial interest to disclose.</a:t>
            </a:r>
          </a:p>
          <a:p>
            <a:pPr marL="0" indent="0" algn="just">
              <a:buNone/>
            </a:pPr>
            <a:endParaRPr lang="en-US" dirty="0"/>
          </a:p>
          <a:p>
            <a:pPr marL="0" indent="0">
              <a:buNone/>
            </a:pPr>
            <a:r>
              <a:rPr lang="en-US" dirty="0"/>
              <a:t> Commercial support was not received for this activity.</a:t>
            </a:r>
          </a:p>
        </p:txBody>
      </p:sp>
    </p:spTree>
    <p:extLst>
      <p:ext uri="{BB962C8B-B14F-4D97-AF65-F5344CB8AC3E}">
        <p14:creationId xmlns:p14="http://schemas.microsoft.com/office/powerpoint/2010/main" val="294028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ernate Process 5">
            <a:hlinkClick r:id="" action="ppaction://noaction" highlightClick="1"/>
            <a:extLst>
              <a:ext uri="{FF2B5EF4-FFF2-40B4-BE49-F238E27FC236}">
                <a16:creationId xmlns:a16="http://schemas.microsoft.com/office/drawing/2014/main" id="{8156C8DB-CB50-A615-91B0-994A68BD668E}"/>
              </a:ext>
            </a:extLst>
          </p:cNvPr>
          <p:cNvSpPr/>
          <p:nvPr/>
        </p:nvSpPr>
        <p:spPr>
          <a:xfrm>
            <a:off x="1142325" y="1574433"/>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1. Left TMJ arthralgia</a:t>
            </a:r>
          </a:p>
        </p:txBody>
      </p:sp>
      <p:sp>
        <p:nvSpPr>
          <p:cNvPr id="7" name="Alternate Process 6">
            <a:hlinkClick r:id="" action="ppaction://noaction" highlightClick="1"/>
            <a:extLst>
              <a:ext uri="{FF2B5EF4-FFF2-40B4-BE49-F238E27FC236}">
                <a16:creationId xmlns:a16="http://schemas.microsoft.com/office/drawing/2014/main" id="{690553EE-0059-E1CB-75A1-49661DEBD472}"/>
              </a:ext>
            </a:extLst>
          </p:cNvPr>
          <p:cNvSpPr/>
          <p:nvPr/>
        </p:nvSpPr>
        <p:spPr>
          <a:xfrm>
            <a:off x="1142325" y="2662646"/>
            <a:ext cx="620921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2. Left TMJ degenerative joint disease</a:t>
            </a:r>
          </a:p>
        </p:txBody>
      </p:sp>
      <p:sp>
        <p:nvSpPr>
          <p:cNvPr id="12" name="Title 1">
            <a:extLst>
              <a:ext uri="{FF2B5EF4-FFF2-40B4-BE49-F238E27FC236}">
                <a16:creationId xmlns:a16="http://schemas.microsoft.com/office/drawing/2014/main" id="{D2A50092-BFE6-3EE7-2E95-A207783E6E12}"/>
              </a:ext>
            </a:extLst>
          </p:cNvPr>
          <p:cNvSpPr>
            <a:spLocks noGrp="1"/>
          </p:cNvSpPr>
          <p:nvPr>
            <p:ph type="title"/>
          </p:nvPr>
        </p:nvSpPr>
        <p:spPr>
          <a:xfrm>
            <a:off x="838200" y="0"/>
            <a:ext cx="10515600" cy="1325563"/>
          </a:xfrm>
        </p:spPr>
        <p:txBody>
          <a:bodyPr/>
          <a:lstStyle/>
          <a:p>
            <a:r>
              <a:rPr lang="en-US" dirty="0"/>
              <a:t>DIAGNOSES</a:t>
            </a:r>
          </a:p>
        </p:txBody>
      </p:sp>
    </p:spTree>
    <p:extLst>
      <p:ext uri="{BB962C8B-B14F-4D97-AF65-F5344CB8AC3E}">
        <p14:creationId xmlns:p14="http://schemas.microsoft.com/office/powerpoint/2010/main" val="328152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219501"/>
            <a:ext cx="11227676" cy="5202621"/>
          </a:xfrm>
        </p:spPr>
        <p:txBody>
          <a:bodyPr>
            <a:normAutofit/>
          </a:bodyPr>
          <a:lstStyle/>
          <a:p>
            <a:pPr>
              <a:lnSpc>
                <a:spcPct val="150000"/>
              </a:lnSpc>
            </a:pPr>
            <a:r>
              <a:rPr lang="en-US" b="1" spc="300" dirty="0"/>
              <a:t>Nicotine use</a:t>
            </a:r>
          </a:p>
          <a:p>
            <a:pPr lvl="1">
              <a:lnSpc>
                <a:spcPct val="150000"/>
              </a:lnSpc>
            </a:pPr>
            <a:r>
              <a:rPr lang="en-US" spc="300" dirty="0"/>
              <a:t>Prolonged history of smoking</a:t>
            </a:r>
          </a:p>
        </p:txBody>
      </p:sp>
    </p:spTree>
    <p:extLst>
      <p:ext uri="{BB962C8B-B14F-4D97-AF65-F5344CB8AC3E}">
        <p14:creationId xmlns:p14="http://schemas.microsoft.com/office/powerpoint/2010/main" val="238305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638570"/>
            <a:ext cx="10881511"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Maintain position of mandibular rest (use reminder) </a:t>
            </a:r>
          </a:p>
          <a:p>
            <a:pPr marL="457200" indent="-457200">
              <a:buFont typeface="Arial" panose="020B0604020202020204" pitchFamily="34" charset="0"/>
              <a:buChar char="•"/>
            </a:pPr>
            <a:r>
              <a:rPr lang="en-US" sz="2800" dirty="0"/>
              <a:t>Reduce or eliminate nicotine use</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2411774"/>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Discuss potential risk factors</a:t>
            </a:r>
          </a:p>
          <a:p>
            <a:pPr marL="457200" indent="-457200">
              <a:buFont typeface="Arial" panose="020B0604020202020204" pitchFamily="34" charset="0"/>
              <a:buChar char="•"/>
            </a:pPr>
            <a:r>
              <a:rPr lang="en-US" sz="2800" dirty="0"/>
              <a:t>Discuss possible management strategies</a:t>
            </a:r>
          </a:p>
          <a:p>
            <a:pPr marL="914400" lvl="1" indent="-457200">
              <a:buFont typeface="Arial" panose="020B0604020202020204" pitchFamily="34" charset="0"/>
              <a:buChar char="•"/>
            </a:pPr>
            <a:r>
              <a:rPr lang="en-US" sz="2800" dirty="0"/>
              <a:t>Discuss self-care only vs oral surgery options</a:t>
            </a:r>
          </a:p>
          <a:p>
            <a:pPr marL="1371600" lvl="2" indent="-457200">
              <a:buFont typeface="Arial" panose="020B0604020202020204" pitchFamily="34" charset="0"/>
              <a:buChar char="•"/>
            </a:pPr>
            <a:r>
              <a:rPr lang="en-US" sz="2800" dirty="0"/>
              <a:t>Risks vs benefits</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73793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8" y="2181991"/>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a short trial of an NSAID (or Medrol dose pack)</a:t>
            </a:r>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7" y="4612870"/>
            <a:ext cx="100170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Consider a referral to oral surgery for a minimally invasive flushing procedure if Julie would like to discuss this option </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7246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5096087" y="1680407"/>
            <a:ext cx="5931408" cy="1368589"/>
          </a:xfrm>
        </p:spPr>
        <p:txBody>
          <a:bodyPr/>
          <a:lstStyle/>
          <a:p>
            <a:r>
              <a:rPr lang="en-US" dirty="0"/>
              <a:t>Case 4 - Jaime</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618744" y="4645679"/>
            <a:ext cx="10954512" cy="2066543"/>
          </a:xfrm>
        </p:spPr>
        <p:txBody>
          <a:bodyPr>
            <a:normAutofit/>
          </a:bodyPr>
          <a:lstStyle/>
          <a:p>
            <a:r>
              <a:rPr lang="en-US" sz="3600" dirty="0"/>
              <a:t>A 30-year-old female presents with a chief complaint of:</a:t>
            </a:r>
          </a:p>
          <a:p>
            <a:pPr>
              <a:spcAft>
                <a:spcPts val="600"/>
              </a:spcAft>
            </a:pPr>
            <a:r>
              <a:rPr lang="en-US" sz="3600" dirty="0"/>
              <a:t>“My sinus and teeth hurt.”</a:t>
            </a:r>
          </a:p>
        </p:txBody>
      </p:sp>
      <p:sp>
        <p:nvSpPr>
          <p:cNvPr id="4" name="Freeform 2">
            <a:extLst>
              <a:ext uri="{FF2B5EF4-FFF2-40B4-BE49-F238E27FC236}">
                <a16:creationId xmlns:a16="http://schemas.microsoft.com/office/drawing/2014/main" id="{1FF2E00A-77A3-670E-2EAF-9C474FF63813}"/>
              </a:ext>
            </a:extLst>
          </p:cNvPr>
          <p:cNvSpPr>
            <a:spLocks/>
          </p:cNvSpPr>
          <p:nvPr/>
        </p:nvSpPr>
        <p:spPr>
          <a:xfrm>
            <a:off x="618744" y="520550"/>
            <a:ext cx="4049486" cy="3692221"/>
          </a:xfrm>
          <a:prstGeom prst="roundRect">
            <a:avLst/>
          </a:prstGeom>
          <a:blipFill>
            <a:blip r:embed="rId3" cstate="screen">
              <a:alphaModFix amt="70000"/>
              <a:extLst>
                <a:ext uri="{28A0092B-C50C-407E-A947-70E740481C1C}">
                  <a14:useLocalDpi xmlns:a14="http://schemas.microsoft.com/office/drawing/2010/main"/>
                </a:ext>
              </a:extLst>
            </a:blip>
            <a:stretch>
              <a:fillRect/>
            </a:stretch>
          </a:blipFill>
        </p:spPr>
        <p:txBody>
          <a:bodyPr/>
          <a:lstStyle/>
          <a:p>
            <a:endParaRPr lang="en-US" dirty="0"/>
          </a:p>
        </p:txBody>
      </p:sp>
    </p:spTree>
    <p:extLst>
      <p:ext uri="{BB962C8B-B14F-4D97-AF65-F5344CB8AC3E}">
        <p14:creationId xmlns:p14="http://schemas.microsoft.com/office/powerpoint/2010/main" val="281908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655320" y="1568768"/>
            <a:ext cx="11353800" cy="4817201"/>
          </a:xfrm>
        </p:spPr>
        <p:txBody>
          <a:bodyPr/>
          <a:lstStyle/>
          <a:p>
            <a:pPr marL="0" indent="0">
              <a:buNone/>
            </a:pPr>
            <a:r>
              <a:rPr lang="en-US" spc="300" dirty="0"/>
              <a:t>”This pain has been present for about 4 years on and off.     It started this time about 6 months ago and won’t go away.” </a:t>
            </a:r>
          </a:p>
          <a:p>
            <a:endParaRPr lang="en-US" spc="300" dirty="0"/>
          </a:p>
          <a:p>
            <a:r>
              <a:rPr lang="en-US" spc="300" dirty="0"/>
              <a:t>Impact: </a:t>
            </a:r>
          </a:p>
          <a:p>
            <a:pPr lvl="1">
              <a:spcAft>
                <a:spcPts val="600"/>
              </a:spcAft>
            </a:pPr>
            <a:r>
              <a:rPr lang="en-US" sz="2800" spc="300" dirty="0"/>
              <a:t>The pain is distressing to the patient.</a:t>
            </a:r>
          </a:p>
          <a:p>
            <a:pPr lvl="1">
              <a:spcAft>
                <a:spcPts val="600"/>
              </a:spcAft>
            </a:pPr>
            <a:r>
              <a:rPr lang="en-US" sz="2800" spc="300" dirty="0"/>
              <a:t>Moderate impact on function</a:t>
            </a:r>
          </a:p>
          <a:p>
            <a:pPr lvl="2"/>
            <a:r>
              <a:rPr lang="en-US" sz="2400" spc="300" dirty="0"/>
              <a:t>Difficulty chewing food, giving briefings at work,        intimacy with spouse</a:t>
            </a:r>
          </a:p>
          <a:p>
            <a:pPr marL="457200" lvl="1" indent="0">
              <a:buNone/>
            </a:pPr>
            <a:endParaRPr lang="en-US" spc="300" dirty="0"/>
          </a:p>
        </p:txBody>
      </p:sp>
    </p:spTree>
    <p:extLst>
      <p:ext uri="{BB962C8B-B14F-4D97-AF65-F5344CB8AC3E}">
        <p14:creationId xmlns:p14="http://schemas.microsoft.com/office/powerpoint/2010/main" val="373518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42325" y="1325563"/>
            <a:ext cx="5709737"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1. Left masticatory myofascial pain</a:t>
            </a:r>
          </a:p>
        </p:txBody>
      </p:sp>
      <p:sp>
        <p:nvSpPr>
          <p:cNvPr id="7" name="Alternate Process 6">
            <a:hlinkClick r:id="" action="ppaction://noaction" highlightClick="1"/>
            <a:extLst>
              <a:ext uri="{FF2B5EF4-FFF2-40B4-BE49-F238E27FC236}">
                <a16:creationId xmlns:a16="http://schemas.microsoft.com/office/drawing/2014/main" id="{690553EE-0059-E1CB-75A1-49661DEBD472}"/>
              </a:ext>
            </a:extLst>
          </p:cNvPr>
          <p:cNvSpPr/>
          <p:nvPr/>
        </p:nvSpPr>
        <p:spPr>
          <a:xfrm>
            <a:off x="1142325" y="2408955"/>
            <a:ext cx="620921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2. Left temporal tendonitis</a:t>
            </a:r>
          </a:p>
        </p:txBody>
      </p:sp>
      <p:sp>
        <p:nvSpPr>
          <p:cNvPr id="11" name="Title 1">
            <a:extLst>
              <a:ext uri="{FF2B5EF4-FFF2-40B4-BE49-F238E27FC236}">
                <a16:creationId xmlns:a16="http://schemas.microsoft.com/office/drawing/2014/main" id="{9ECB7E23-1DE3-1A90-8B81-00D9AB143239}"/>
              </a:ext>
            </a:extLst>
          </p:cNvPr>
          <p:cNvSpPr>
            <a:spLocks noGrp="1"/>
          </p:cNvSpPr>
          <p:nvPr>
            <p:ph type="title"/>
          </p:nvPr>
        </p:nvSpPr>
        <p:spPr>
          <a:xfrm>
            <a:off x="838200" y="0"/>
            <a:ext cx="10515600" cy="1325563"/>
          </a:xfrm>
        </p:spPr>
        <p:txBody>
          <a:bodyPr/>
          <a:lstStyle/>
          <a:p>
            <a:r>
              <a:rPr lang="en-US" dirty="0"/>
              <a:t>DIAGNOSES</a:t>
            </a:r>
          </a:p>
        </p:txBody>
      </p:sp>
    </p:spTree>
    <p:extLst>
      <p:ext uri="{BB962C8B-B14F-4D97-AF65-F5344CB8AC3E}">
        <p14:creationId xmlns:p14="http://schemas.microsoft.com/office/powerpoint/2010/main" val="2510476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384048" y="1219501"/>
            <a:ext cx="11939752" cy="5933484"/>
          </a:xfrm>
        </p:spPr>
        <p:txBody>
          <a:bodyPr>
            <a:normAutofit/>
          </a:bodyPr>
          <a:lstStyle/>
          <a:p>
            <a:pPr>
              <a:lnSpc>
                <a:spcPct val="150000"/>
              </a:lnSpc>
            </a:pPr>
            <a:r>
              <a:rPr lang="en-US" b="1" spc="300" dirty="0"/>
              <a:t>Oral Parafunction - </a:t>
            </a:r>
            <a:r>
              <a:rPr lang="en-US" spc="300" dirty="0"/>
              <a:t>Clenching, jaw protrusion, fingernail biting</a:t>
            </a:r>
          </a:p>
          <a:p>
            <a:pPr>
              <a:lnSpc>
                <a:spcPct val="150000"/>
              </a:lnSpc>
            </a:pPr>
            <a:r>
              <a:rPr lang="en-US" b="1" spc="300" dirty="0"/>
              <a:t>Depression history</a:t>
            </a:r>
          </a:p>
          <a:p>
            <a:pPr>
              <a:lnSpc>
                <a:spcPct val="150000"/>
              </a:lnSpc>
            </a:pPr>
            <a:r>
              <a:rPr lang="en-US" b="1" spc="300" dirty="0"/>
              <a:t>Medication Use- </a:t>
            </a:r>
            <a:r>
              <a:rPr lang="en-US" spc="300" dirty="0"/>
              <a:t>Fluoxetine (side effect of oral parafunction?)</a:t>
            </a:r>
          </a:p>
          <a:p>
            <a:pPr>
              <a:lnSpc>
                <a:spcPct val="150000"/>
              </a:lnSpc>
            </a:pPr>
            <a:r>
              <a:rPr lang="en-US" b="1" spc="300" dirty="0"/>
              <a:t>Headache History - </a:t>
            </a:r>
            <a:r>
              <a:rPr lang="en-US" spc="300" dirty="0"/>
              <a:t>Prolonged history of migraine headache</a:t>
            </a:r>
          </a:p>
          <a:p>
            <a:pPr>
              <a:lnSpc>
                <a:spcPct val="150000"/>
              </a:lnSpc>
            </a:pPr>
            <a:r>
              <a:rPr lang="en-US" b="1" spc="300" dirty="0"/>
              <a:t>Nutrition</a:t>
            </a:r>
          </a:p>
          <a:p>
            <a:pPr lvl="1">
              <a:lnSpc>
                <a:spcPct val="150000"/>
              </a:lnSpc>
            </a:pPr>
            <a:r>
              <a:rPr lang="en-US" spc="300" dirty="0"/>
              <a:t>High soda (caffeine) consumption</a:t>
            </a:r>
          </a:p>
          <a:p>
            <a:pPr lvl="1">
              <a:lnSpc>
                <a:spcPct val="150000"/>
              </a:lnSpc>
            </a:pPr>
            <a:r>
              <a:rPr lang="en-US" spc="300" dirty="0"/>
              <a:t>Inadequate hydration</a:t>
            </a:r>
          </a:p>
          <a:p>
            <a:pPr lvl="1">
              <a:lnSpc>
                <a:spcPct val="150000"/>
              </a:lnSpc>
            </a:pPr>
            <a:r>
              <a:rPr lang="en-US" spc="300" dirty="0"/>
              <a:t>Proinflammatory food consumption</a:t>
            </a:r>
          </a:p>
        </p:txBody>
      </p:sp>
    </p:spTree>
    <p:extLst>
      <p:ext uri="{BB962C8B-B14F-4D97-AF65-F5344CB8AC3E}">
        <p14:creationId xmlns:p14="http://schemas.microsoft.com/office/powerpoint/2010/main" val="3272780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099727"/>
            <a:ext cx="10881511"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Maintain position of mandibular rest (use reminder) </a:t>
            </a:r>
          </a:p>
          <a:p>
            <a:pPr marL="457200" indent="-457200">
              <a:buFont typeface="Arial" panose="020B0604020202020204" pitchFamily="34" charset="0"/>
              <a:buChar char="•"/>
            </a:pPr>
            <a:r>
              <a:rPr lang="en-US" sz="2800" dirty="0"/>
              <a:t>Heat application, masseter massage, gentle movement</a:t>
            </a:r>
          </a:p>
          <a:p>
            <a:pPr marL="457200" indent="-457200">
              <a:buFont typeface="Arial" panose="020B0604020202020204" pitchFamily="34" charset="0"/>
              <a:buChar char="•"/>
            </a:pPr>
            <a:r>
              <a:rPr lang="en-US" sz="2800" dirty="0"/>
              <a:t>Reduce caffeine use, increase hydration, improve nutrition</a:t>
            </a:r>
          </a:p>
          <a:p>
            <a:pPr marL="457200" indent="-457200">
              <a:buFont typeface="Arial" panose="020B0604020202020204" pitchFamily="34" charset="0"/>
              <a:buChar char="•"/>
            </a:pPr>
            <a:r>
              <a:rPr lang="en-US" sz="2800" dirty="0"/>
              <a:t>Consider diaphragmatic breathing training</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2215712"/>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Discuss potential risk factors</a:t>
            </a:r>
          </a:p>
          <a:p>
            <a:pPr marL="457200" indent="-457200">
              <a:buFont typeface="Arial" panose="020B0604020202020204" pitchFamily="34" charset="0"/>
              <a:buChar char="•"/>
            </a:pPr>
            <a:r>
              <a:rPr lang="en-US" sz="2800" dirty="0"/>
              <a:t>Discuss possible management strategies</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19885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8" y="1581659"/>
            <a:ext cx="9870078"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a Tricyclic Antidepressant (TCA) or </a:t>
            </a:r>
            <a:r>
              <a:rPr lang="en-US" sz="2800" dirty="0" err="1"/>
              <a:t>Gabapentainoid</a:t>
            </a:r>
            <a:endParaRPr lang="en-US" sz="2800" dirty="0"/>
          </a:p>
          <a:p>
            <a:pPr marL="914400" lvl="1" indent="-457200">
              <a:buFont typeface="Arial" panose="020B0604020202020204" pitchFamily="34" charset="0"/>
              <a:buChar char="•"/>
            </a:pPr>
            <a:r>
              <a:rPr lang="en-US" sz="2800" dirty="0"/>
              <a:t>May also consider SNRI use versus current SSRI</a:t>
            </a:r>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8" y="4430363"/>
            <a:ext cx="1104029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Behavioral Health</a:t>
            </a:r>
          </a:p>
          <a:p>
            <a:pPr marL="914400" lvl="1" indent="-457200">
              <a:buFont typeface="Arial" panose="020B0604020202020204" pitchFamily="34" charset="0"/>
              <a:buChar char="•"/>
            </a:pPr>
            <a:r>
              <a:rPr lang="en-US" sz="2800" dirty="0"/>
              <a:t>Ensure depression is adequately managed</a:t>
            </a:r>
          </a:p>
          <a:p>
            <a:pPr marL="914400" lvl="1" indent="-457200">
              <a:buFont typeface="Arial" panose="020B0604020202020204" pitchFamily="34" charset="0"/>
              <a:buChar char="•"/>
            </a:pPr>
            <a:r>
              <a:rPr lang="en-US" sz="2800" dirty="0"/>
              <a:t>Consider changing from SSRI to SNRI to potentially reduce side effect of oral parafunction </a:t>
            </a:r>
          </a:p>
          <a:p>
            <a:pPr marL="457200" indent="-457200">
              <a:buFont typeface="Arial" panose="020B0604020202020204" pitchFamily="34" charset="0"/>
              <a:buChar char="•"/>
            </a:pPr>
            <a:r>
              <a:rPr lang="en-US" sz="2800" dirty="0"/>
              <a:t>Nutritionist </a:t>
            </a:r>
          </a:p>
          <a:p>
            <a:pPr marL="457200" indent="-457200">
              <a:buFont typeface="Arial" panose="020B0604020202020204" pitchFamily="34" charset="0"/>
              <a:buChar char="•"/>
            </a:pPr>
            <a:r>
              <a:rPr lang="en-US" sz="2800" dirty="0"/>
              <a:t>Primary Care or Neurology referral for optimal headache management</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16871"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31894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pPr algn="ctr"/>
            <a:r>
              <a:rPr lang="en-US" dirty="0">
                <a:solidFill>
                  <a:schemeClr val="tx1"/>
                </a:solidFill>
              </a:rPr>
              <a:t>DISCLOSURES</a:t>
            </a:r>
          </a:p>
        </p:txBody>
      </p:sp>
      <p:sp>
        <p:nvSpPr>
          <p:cNvPr id="3" name="Content Placeholder 2"/>
          <p:cNvSpPr>
            <a:spLocks noGrp="1"/>
          </p:cNvSpPr>
          <p:nvPr>
            <p:ph idx="1"/>
          </p:nvPr>
        </p:nvSpPr>
        <p:spPr/>
        <p:txBody>
          <a:bodyPr/>
          <a:lstStyle/>
          <a:p>
            <a:pPr marL="0" indent="0" algn="just">
              <a:buNone/>
            </a:pPr>
            <a:r>
              <a:rPr lang="en-US" dirty="0"/>
              <a:t>I am a military service member or federal/contracted employee of the United States government. This work was prepared as part of my official duties. Title 17 U.S.C. 105 provides that `copyright protection under this title is not available for any work of the United States Government.' Title 17 U.S.C. 101 defines a U.S. Government work as work prepared by a military service member or employee of the U.S. Government as part of that person's official duties.</a:t>
            </a:r>
          </a:p>
        </p:txBody>
      </p:sp>
    </p:spTree>
    <p:extLst>
      <p:ext uri="{BB962C8B-B14F-4D97-AF65-F5344CB8AC3E}">
        <p14:creationId xmlns:p14="http://schemas.microsoft.com/office/powerpoint/2010/main" val="26009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3048000" y="1655763"/>
            <a:ext cx="9144000" cy="1368589"/>
          </a:xfrm>
        </p:spPr>
        <p:txBody>
          <a:bodyPr/>
          <a:lstStyle/>
          <a:p>
            <a:r>
              <a:rPr lang="en-US" b="1" dirty="0"/>
              <a:t>Case 5 - Jack</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728472" y="4710595"/>
            <a:ext cx="10735056" cy="3244686"/>
          </a:xfrm>
        </p:spPr>
        <p:txBody>
          <a:bodyPr>
            <a:normAutofit/>
          </a:bodyPr>
          <a:lstStyle/>
          <a:p>
            <a:r>
              <a:rPr lang="en-US" sz="3600" dirty="0"/>
              <a:t>A 32-year-old male presents with a chief complaint of:</a:t>
            </a:r>
          </a:p>
          <a:p>
            <a:r>
              <a:rPr lang="en-US" sz="3600" dirty="0"/>
              <a:t>”My face hurts all of the time.”</a:t>
            </a:r>
          </a:p>
          <a:p>
            <a:endParaRPr lang="en-US" sz="2800" dirty="0"/>
          </a:p>
        </p:txBody>
      </p:sp>
      <p:sp>
        <p:nvSpPr>
          <p:cNvPr id="8" name="Freeform 11">
            <a:extLst>
              <a:ext uri="{FF2B5EF4-FFF2-40B4-BE49-F238E27FC236}">
                <a16:creationId xmlns:a16="http://schemas.microsoft.com/office/drawing/2014/main" id="{8252FD7A-CE9A-93EA-7299-C95CEDDD690C}"/>
              </a:ext>
            </a:extLst>
          </p:cNvPr>
          <p:cNvSpPr>
            <a:spLocks noChangeAspect="1"/>
          </p:cNvSpPr>
          <p:nvPr/>
        </p:nvSpPr>
        <p:spPr>
          <a:xfrm>
            <a:off x="347471" y="239592"/>
            <a:ext cx="3865299" cy="3953233"/>
          </a:xfrm>
          <a:prstGeom prst="roundRect">
            <a:avLst/>
          </a:prstGeom>
          <a:blipFill>
            <a:blip r:embed="rId3" cstate="screen">
              <a:alphaModFix amt="7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24108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655320" y="1568768"/>
            <a:ext cx="11353800" cy="4817201"/>
          </a:xfrm>
        </p:spPr>
        <p:txBody>
          <a:bodyPr/>
          <a:lstStyle/>
          <a:p>
            <a:pPr marL="0" indent="0">
              <a:buNone/>
            </a:pPr>
            <a:r>
              <a:rPr lang="en-US" spc="300" dirty="0"/>
              <a:t>”The pain has been constant for about 2 years.  It fluctuates but never goes away.  I have trialed a bunch of treatments without benefit.” </a:t>
            </a:r>
          </a:p>
          <a:p>
            <a:endParaRPr lang="en-US" spc="300" dirty="0"/>
          </a:p>
          <a:p>
            <a:r>
              <a:rPr lang="en-US" spc="300" dirty="0"/>
              <a:t>Impact: </a:t>
            </a:r>
          </a:p>
          <a:p>
            <a:pPr lvl="1">
              <a:spcAft>
                <a:spcPts val="600"/>
              </a:spcAft>
            </a:pPr>
            <a:r>
              <a:rPr lang="en-US" sz="2800" spc="300" dirty="0"/>
              <a:t>Difficulty focusing at work</a:t>
            </a:r>
          </a:p>
          <a:p>
            <a:pPr lvl="1">
              <a:spcAft>
                <a:spcPts val="600"/>
              </a:spcAft>
            </a:pPr>
            <a:r>
              <a:rPr lang="en-US" sz="2800" spc="300" dirty="0"/>
              <a:t>Sought many treatments without success</a:t>
            </a:r>
          </a:p>
          <a:p>
            <a:pPr marL="457200" lvl="1" indent="0">
              <a:buNone/>
            </a:pPr>
            <a:endParaRPr lang="en-US" spc="300" dirty="0"/>
          </a:p>
        </p:txBody>
      </p:sp>
    </p:spTree>
    <p:extLst>
      <p:ext uri="{BB962C8B-B14F-4D97-AF65-F5344CB8AC3E}">
        <p14:creationId xmlns:p14="http://schemas.microsoft.com/office/powerpoint/2010/main" val="3503296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ernate Process 7">
            <a:hlinkClick r:id="" action="ppaction://noaction" highlightClick="1"/>
            <a:extLst>
              <a:ext uri="{FF2B5EF4-FFF2-40B4-BE49-F238E27FC236}">
                <a16:creationId xmlns:a16="http://schemas.microsoft.com/office/drawing/2014/main" id="{DB5C2871-9C1B-7B72-CE9A-5BA7AC42F610}"/>
              </a:ext>
            </a:extLst>
          </p:cNvPr>
          <p:cNvSpPr/>
          <p:nvPr/>
        </p:nvSpPr>
        <p:spPr>
          <a:xfrm>
            <a:off x="1125997" y="1359542"/>
            <a:ext cx="8281851"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1. Bilateral cervical myofascial pain</a:t>
            </a:r>
          </a:p>
        </p:txBody>
      </p:sp>
      <p:sp>
        <p:nvSpPr>
          <p:cNvPr id="3" name="Alternate Process 2">
            <a:hlinkClick r:id="" action="ppaction://noaction" highlightClick="1"/>
            <a:extLst>
              <a:ext uri="{FF2B5EF4-FFF2-40B4-BE49-F238E27FC236}">
                <a16:creationId xmlns:a16="http://schemas.microsoft.com/office/drawing/2014/main" id="{4AE6D38A-1A88-8AB5-F1E3-E011855AD7C8}"/>
              </a:ext>
            </a:extLst>
          </p:cNvPr>
          <p:cNvSpPr/>
          <p:nvPr/>
        </p:nvSpPr>
        <p:spPr>
          <a:xfrm>
            <a:off x="1125997" y="2662646"/>
            <a:ext cx="1170920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2. Probable Obstructive sleep apnea (OSA)</a:t>
            </a:r>
          </a:p>
        </p:txBody>
      </p:sp>
      <p:sp>
        <p:nvSpPr>
          <p:cNvPr id="10" name="Title 1">
            <a:extLst>
              <a:ext uri="{FF2B5EF4-FFF2-40B4-BE49-F238E27FC236}">
                <a16:creationId xmlns:a16="http://schemas.microsoft.com/office/drawing/2014/main" id="{AAE38942-C796-8A7D-620D-12B3569A686B}"/>
              </a:ext>
            </a:extLst>
          </p:cNvPr>
          <p:cNvSpPr>
            <a:spLocks noGrp="1"/>
          </p:cNvSpPr>
          <p:nvPr>
            <p:ph type="title"/>
          </p:nvPr>
        </p:nvSpPr>
        <p:spPr>
          <a:xfrm>
            <a:off x="838200" y="0"/>
            <a:ext cx="10515600" cy="1325563"/>
          </a:xfrm>
        </p:spPr>
        <p:txBody>
          <a:bodyPr/>
          <a:lstStyle/>
          <a:p>
            <a:r>
              <a:rPr lang="en-US" dirty="0"/>
              <a:t>DIAGNOSES</a:t>
            </a:r>
          </a:p>
        </p:txBody>
      </p:sp>
    </p:spTree>
    <p:extLst>
      <p:ext uri="{BB962C8B-B14F-4D97-AF65-F5344CB8AC3E}">
        <p14:creationId xmlns:p14="http://schemas.microsoft.com/office/powerpoint/2010/main" val="2643370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257924" y="924516"/>
            <a:ext cx="11939752" cy="5933484"/>
          </a:xfrm>
        </p:spPr>
        <p:txBody>
          <a:bodyPr>
            <a:normAutofit fontScale="92500"/>
          </a:bodyPr>
          <a:lstStyle/>
          <a:p>
            <a:pPr>
              <a:lnSpc>
                <a:spcPct val="150000"/>
              </a:lnSpc>
            </a:pPr>
            <a:r>
              <a:rPr lang="en-US" b="1" spc="300" dirty="0"/>
              <a:t>Cervical Parafunction</a:t>
            </a:r>
          </a:p>
          <a:p>
            <a:pPr lvl="1">
              <a:lnSpc>
                <a:spcPct val="150000"/>
              </a:lnSpc>
            </a:pPr>
            <a:r>
              <a:rPr lang="en-US" spc="300" dirty="0"/>
              <a:t>Cervical posture during work (cell phone, multiple computer monitors)</a:t>
            </a:r>
          </a:p>
          <a:p>
            <a:pPr lvl="1">
              <a:lnSpc>
                <a:spcPct val="150000"/>
              </a:lnSpc>
            </a:pPr>
            <a:r>
              <a:rPr lang="en-US" spc="300" dirty="0"/>
              <a:t>Sleep on his stomach with his head in a turned position</a:t>
            </a:r>
          </a:p>
          <a:p>
            <a:pPr>
              <a:lnSpc>
                <a:spcPct val="150000"/>
              </a:lnSpc>
            </a:pPr>
            <a:r>
              <a:rPr lang="en-US" b="1" spc="300" dirty="0"/>
              <a:t>Probable OSA</a:t>
            </a:r>
          </a:p>
          <a:p>
            <a:pPr lvl="1">
              <a:lnSpc>
                <a:spcPct val="150000"/>
              </a:lnSpc>
            </a:pPr>
            <a:r>
              <a:rPr lang="en-US" b="1" spc="300" dirty="0"/>
              <a:t>May contribute to facial pain and headache</a:t>
            </a:r>
          </a:p>
          <a:p>
            <a:pPr>
              <a:lnSpc>
                <a:spcPct val="150000"/>
              </a:lnSpc>
              <a:spcAft>
                <a:spcPts val="600"/>
              </a:spcAft>
            </a:pPr>
            <a:r>
              <a:rPr lang="en-US" b="1" spc="300" dirty="0"/>
              <a:t>Medication Overuse</a:t>
            </a:r>
          </a:p>
          <a:p>
            <a:pPr lvl="1">
              <a:lnSpc>
                <a:spcPct val="110000"/>
              </a:lnSpc>
              <a:spcBef>
                <a:spcPts val="0"/>
              </a:spcBef>
            </a:pPr>
            <a:r>
              <a:rPr lang="en-US" b="1" spc="300" dirty="0"/>
              <a:t>Near daily use of OTC Ibuprofen, which may contribute to a medication overuse headache</a:t>
            </a:r>
          </a:p>
          <a:p>
            <a:pPr>
              <a:lnSpc>
                <a:spcPct val="150000"/>
              </a:lnSpc>
            </a:pPr>
            <a:r>
              <a:rPr lang="en-US" b="1" spc="300" dirty="0"/>
              <a:t>Nutrition</a:t>
            </a:r>
          </a:p>
          <a:p>
            <a:pPr lvl="1">
              <a:lnSpc>
                <a:spcPct val="150000"/>
              </a:lnSpc>
            </a:pPr>
            <a:r>
              <a:rPr lang="en-US" spc="300" dirty="0"/>
              <a:t>High coffee (caffeine) consumption</a:t>
            </a:r>
          </a:p>
        </p:txBody>
      </p:sp>
    </p:spTree>
    <p:extLst>
      <p:ext uri="{BB962C8B-B14F-4D97-AF65-F5344CB8AC3E}">
        <p14:creationId xmlns:p14="http://schemas.microsoft.com/office/powerpoint/2010/main" val="337332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349137"/>
            <a:ext cx="10881511"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Reduce caffeine use </a:t>
            </a:r>
          </a:p>
          <a:p>
            <a:pPr marL="457200" indent="-457200">
              <a:buFont typeface="Arial" panose="020B0604020202020204" pitchFamily="34" charset="0"/>
              <a:buChar char="•"/>
            </a:pPr>
            <a:r>
              <a:rPr lang="en-US" sz="2800" dirty="0"/>
              <a:t>Decrease medication overuse</a:t>
            </a:r>
          </a:p>
          <a:p>
            <a:pPr marL="457200" indent="-457200">
              <a:buFont typeface="Arial" panose="020B0604020202020204" pitchFamily="34" charset="0"/>
              <a:buChar char="•"/>
            </a:pPr>
            <a:r>
              <a:rPr lang="en-US" sz="2800" dirty="0"/>
              <a:t>Decrease/stop stomach sleeping position (positional training)</a:t>
            </a:r>
          </a:p>
          <a:p>
            <a:pPr marL="457200" indent="-457200">
              <a:buFont typeface="Arial" panose="020B0604020202020204" pitchFamily="34" charset="0"/>
              <a:buChar char="•"/>
            </a:pPr>
            <a:r>
              <a:rPr lang="en-US" sz="2800" dirty="0"/>
              <a:t>Modify ergonomics, optimize cervical posture</a:t>
            </a:r>
          </a:p>
          <a:p>
            <a:pPr marL="457200" indent="-457200">
              <a:buFont typeface="Arial" panose="020B0604020202020204" pitchFamily="34" charset="0"/>
              <a:buChar char="•"/>
            </a:pPr>
            <a:r>
              <a:rPr lang="en-US" sz="2800" dirty="0"/>
              <a:t>Consider diaphragmatic breathing training</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2215712"/>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Help the patient understand the connection between cervical symptoms and facial pain</a:t>
            </a:r>
          </a:p>
          <a:p>
            <a:pPr marL="457200" indent="-457200">
              <a:buFont typeface="Arial" panose="020B0604020202020204" pitchFamily="34" charset="0"/>
              <a:buChar char="•"/>
            </a:pPr>
            <a:r>
              <a:rPr lang="en-US" sz="2800" dirty="0"/>
              <a:t>Discuss the need for cervical management strategies to address their facial pain</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37878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8" y="1924803"/>
            <a:ext cx="9870078"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a Tricyclic Antidepressant (TCA) or </a:t>
            </a:r>
            <a:r>
              <a:rPr lang="en-US" sz="2800" dirty="0" err="1"/>
              <a:t>Gabapentainoid</a:t>
            </a:r>
            <a:endParaRPr lang="en-US" sz="2800" dirty="0"/>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8" y="4008224"/>
            <a:ext cx="1104029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Physical Therapy</a:t>
            </a:r>
          </a:p>
          <a:p>
            <a:pPr marL="457200" indent="-457200">
              <a:buFont typeface="Arial" panose="020B0604020202020204" pitchFamily="34" charset="0"/>
              <a:buChar char="•"/>
            </a:pPr>
            <a:r>
              <a:rPr lang="en-US" sz="2800" dirty="0"/>
              <a:t>Sleep Medicine to rule-out OSA</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16871"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27362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3048000" y="1844052"/>
            <a:ext cx="9144000" cy="1368589"/>
          </a:xfrm>
        </p:spPr>
        <p:txBody>
          <a:bodyPr/>
          <a:lstStyle/>
          <a:p>
            <a:r>
              <a:rPr lang="en-US" b="1" dirty="0"/>
              <a:t>Case 6 - Jill</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728472" y="4710595"/>
            <a:ext cx="10735056" cy="3244686"/>
          </a:xfrm>
        </p:spPr>
        <p:txBody>
          <a:bodyPr>
            <a:normAutofit/>
          </a:bodyPr>
          <a:lstStyle/>
          <a:p>
            <a:r>
              <a:rPr lang="en-US" sz="3600" dirty="0"/>
              <a:t>A 35-year-old female presents with a chief complaint of:</a:t>
            </a:r>
          </a:p>
          <a:p>
            <a:r>
              <a:rPr lang="en-US" sz="3600" dirty="0"/>
              <a:t>”My teeth, face, and head hurt horribly.”</a:t>
            </a:r>
          </a:p>
          <a:p>
            <a:endParaRPr lang="en-US" sz="2800" dirty="0"/>
          </a:p>
        </p:txBody>
      </p:sp>
      <p:sp>
        <p:nvSpPr>
          <p:cNvPr id="9" name="Rounded Rectangle 8">
            <a:extLst>
              <a:ext uri="{FF2B5EF4-FFF2-40B4-BE49-F238E27FC236}">
                <a16:creationId xmlns:a16="http://schemas.microsoft.com/office/drawing/2014/main" id="{BF503C24-69A6-4920-3097-E736EBADC4D6}"/>
              </a:ext>
            </a:extLst>
          </p:cNvPr>
          <p:cNvSpPr>
            <a:spLocks noChangeAspect="1"/>
          </p:cNvSpPr>
          <p:nvPr/>
        </p:nvSpPr>
        <p:spPr>
          <a:xfrm>
            <a:off x="728471" y="789495"/>
            <a:ext cx="4000318" cy="3477705"/>
          </a:xfrm>
          <a:prstGeom prst="roundRect">
            <a:avLst/>
          </a:prstGeom>
          <a:blipFill>
            <a:blip r:embed="rId3" cstate="screen">
              <a:alphaModFix amt="7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558753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655320" y="1568768"/>
            <a:ext cx="11353800" cy="4817201"/>
          </a:xfrm>
        </p:spPr>
        <p:txBody>
          <a:bodyPr/>
          <a:lstStyle/>
          <a:p>
            <a:pPr marL="0" indent="0">
              <a:buNone/>
            </a:pPr>
            <a:r>
              <a:rPr lang="en-US" spc="300" dirty="0"/>
              <a:t>”My pain has been present as long as I can remember.  It always hurts.  Multiple doctors have tried to help, but it seems every treatment makes it worse.” </a:t>
            </a:r>
          </a:p>
          <a:p>
            <a:endParaRPr lang="en-US" spc="300" dirty="0"/>
          </a:p>
          <a:p>
            <a:r>
              <a:rPr lang="en-US" spc="300" dirty="0"/>
              <a:t>Impact: </a:t>
            </a:r>
          </a:p>
          <a:p>
            <a:pPr lvl="1">
              <a:spcAft>
                <a:spcPts val="600"/>
              </a:spcAft>
            </a:pPr>
            <a:r>
              <a:rPr lang="en-US" sz="2800" spc="300" dirty="0"/>
              <a:t>Always worn out due to pain</a:t>
            </a:r>
          </a:p>
          <a:p>
            <a:pPr lvl="1">
              <a:spcAft>
                <a:spcPts val="600"/>
              </a:spcAft>
            </a:pPr>
            <a:r>
              <a:rPr lang="en-US" sz="2800" spc="300" dirty="0"/>
              <a:t>Challenges socializing with family and friends</a:t>
            </a:r>
          </a:p>
          <a:p>
            <a:pPr lvl="1">
              <a:spcAft>
                <a:spcPts val="600"/>
              </a:spcAft>
            </a:pPr>
            <a:r>
              <a:rPr lang="en-US" sz="2800" spc="300" dirty="0"/>
              <a:t>Multiple days of missed work</a:t>
            </a:r>
          </a:p>
          <a:p>
            <a:pPr marL="457200" lvl="1" indent="0">
              <a:buNone/>
            </a:pPr>
            <a:endParaRPr lang="en-US" spc="300" dirty="0"/>
          </a:p>
        </p:txBody>
      </p:sp>
    </p:spTree>
    <p:extLst>
      <p:ext uri="{BB962C8B-B14F-4D97-AF65-F5344CB8AC3E}">
        <p14:creationId xmlns:p14="http://schemas.microsoft.com/office/powerpoint/2010/main" val="2338836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42325" y="1117308"/>
            <a:ext cx="8213431"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1. Centrally-mediated masseter myalgia</a:t>
            </a:r>
          </a:p>
        </p:txBody>
      </p:sp>
      <p:sp>
        <p:nvSpPr>
          <p:cNvPr id="6" name="Alternate Process 5">
            <a:hlinkClick r:id="" action="ppaction://noaction" highlightClick="1"/>
            <a:extLst>
              <a:ext uri="{FF2B5EF4-FFF2-40B4-BE49-F238E27FC236}">
                <a16:creationId xmlns:a16="http://schemas.microsoft.com/office/drawing/2014/main" id="{8156C8DB-CB50-A615-91B0-994A68BD668E}"/>
              </a:ext>
            </a:extLst>
          </p:cNvPr>
          <p:cNvSpPr/>
          <p:nvPr/>
        </p:nvSpPr>
        <p:spPr>
          <a:xfrm>
            <a:off x="1142325" y="2236660"/>
            <a:ext cx="920496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2. Centrally-mediated TMJ arthralgia</a:t>
            </a:r>
          </a:p>
        </p:txBody>
      </p:sp>
      <p:sp>
        <p:nvSpPr>
          <p:cNvPr id="7" name="Alternate Process 6">
            <a:hlinkClick r:id="" action="ppaction://noaction" highlightClick="1"/>
            <a:extLst>
              <a:ext uri="{FF2B5EF4-FFF2-40B4-BE49-F238E27FC236}">
                <a16:creationId xmlns:a16="http://schemas.microsoft.com/office/drawing/2014/main" id="{690553EE-0059-E1CB-75A1-49661DEBD472}"/>
              </a:ext>
            </a:extLst>
          </p:cNvPr>
          <p:cNvSpPr/>
          <p:nvPr/>
        </p:nvSpPr>
        <p:spPr>
          <a:xfrm>
            <a:off x="1142325" y="3356012"/>
            <a:ext cx="7249200"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2800" dirty="0"/>
              <a:t>3. Centrally-mediated cervical myalgia</a:t>
            </a:r>
          </a:p>
        </p:txBody>
      </p:sp>
      <p:sp>
        <p:nvSpPr>
          <p:cNvPr id="10" name="Title 1">
            <a:extLst>
              <a:ext uri="{FF2B5EF4-FFF2-40B4-BE49-F238E27FC236}">
                <a16:creationId xmlns:a16="http://schemas.microsoft.com/office/drawing/2014/main" id="{88E74D52-664F-8119-E55C-88A23F25688F}"/>
              </a:ext>
            </a:extLst>
          </p:cNvPr>
          <p:cNvSpPr>
            <a:spLocks noGrp="1"/>
          </p:cNvSpPr>
          <p:nvPr>
            <p:ph type="title"/>
          </p:nvPr>
        </p:nvSpPr>
        <p:spPr>
          <a:xfrm>
            <a:off x="838200" y="0"/>
            <a:ext cx="10515600" cy="1325563"/>
          </a:xfrm>
        </p:spPr>
        <p:txBody>
          <a:bodyPr/>
          <a:lstStyle/>
          <a:p>
            <a:r>
              <a:rPr lang="en-US" dirty="0"/>
              <a:t>DIAGNOSES</a:t>
            </a:r>
          </a:p>
        </p:txBody>
      </p:sp>
    </p:spTree>
    <p:extLst>
      <p:ext uri="{BB962C8B-B14F-4D97-AF65-F5344CB8AC3E}">
        <p14:creationId xmlns:p14="http://schemas.microsoft.com/office/powerpoint/2010/main" val="258006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 – Part 1</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252248" y="1214882"/>
            <a:ext cx="11939752" cy="5933484"/>
          </a:xfrm>
        </p:spPr>
        <p:txBody>
          <a:bodyPr>
            <a:normAutofit/>
          </a:bodyPr>
          <a:lstStyle/>
          <a:p>
            <a:pPr>
              <a:lnSpc>
                <a:spcPct val="150000"/>
              </a:lnSpc>
            </a:pPr>
            <a:r>
              <a:rPr lang="en-US" b="1" spc="300" dirty="0"/>
              <a:t>Oral Parafunction</a:t>
            </a:r>
            <a:r>
              <a:rPr lang="en-US" spc="300" dirty="0"/>
              <a:t>: Teeth together, Tongue to palate, nail biting</a:t>
            </a:r>
            <a:endParaRPr lang="en-US" b="1" spc="300" dirty="0"/>
          </a:p>
          <a:p>
            <a:pPr>
              <a:lnSpc>
                <a:spcPct val="150000"/>
              </a:lnSpc>
            </a:pPr>
            <a:r>
              <a:rPr lang="en-US" b="1" spc="300" dirty="0"/>
              <a:t>Poor Sleep Quality</a:t>
            </a:r>
          </a:p>
          <a:p>
            <a:pPr lvl="1">
              <a:lnSpc>
                <a:spcPct val="150000"/>
              </a:lnSpc>
            </a:pPr>
            <a:r>
              <a:rPr lang="en-US" spc="300" dirty="0"/>
              <a:t>Unhealthy sleep hygiene habits</a:t>
            </a:r>
          </a:p>
          <a:p>
            <a:pPr>
              <a:lnSpc>
                <a:spcPct val="150000"/>
              </a:lnSpc>
              <a:spcAft>
                <a:spcPts val="600"/>
              </a:spcAft>
            </a:pPr>
            <a:r>
              <a:rPr lang="en-US" b="1" spc="300" dirty="0"/>
              <a:t>History of Adverse Childhood Experiences (Abuse)</a:t>
            </a:r>
          </a:p>
          <a:p>
            <a:pPr lvl="1">
              <a:lnSpc>
                <a:spcPct val="110000"/>
              </a:lnSpc>
              <a:spcBef>
                <a:spcPts val="0"/>
              </a:spcBef>
            </a:pPr>
            <a:r>
              <a:rPr lang="en-US" spc="300" dirty="0"/>
              <a:t>Has patient properly processed through these?</a:t>
            </a:r>
          </a:p>
          <a:p>
            <a:pPr>
              <a:lnSpc>
                <a:spcPct val="150000"/>
              </a:lnSpc>
            </a:pPr>
            <a:r>
              <a:rPr lang="en-US" b="1" spc="300" dirty="0"/>
              <a:t>Psychological Health</a:t>
            </a:r>
          </a:p>
          <a:p>
            <a:pPr lvl="1">
              <a:lnSpc>
                <a:spcPct val="150000"/>
              </a:lnSpc>
            </a:pPr>
            <a:r>
              <a:rPr lang="en-US" spc="300" dirty="0"/>
              <a:t>Depression (adequately managed?)</a:t>
            </a:r>
          </a:p>
          <a:p>
            <a:pPr lvl="1">
              <a:lnSpc>
                <a:spcPct val="150000"/>
              </a:lnSpc>
            </a:pPr>
            <a:endParaRPr lang="en-US" spc="300" dirty="0"/>
          </a:p>
        </p:txBody>
      </p:sp>
    </p:spTree>
    <p:extLst>
      <p:ext uri="{BB962C8B-B14F-4D97-AF65-F5344CB8AC3E}">
        <p14:creationId xmlns:p14="http://schemas.microsoft.com/office/powerpoint/2010/main" val="260890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1524000" y="1"/>
            <a:ext cx="9144000" cy="1103586"/>
          </a:xfrm>
        </p:spPr>
        <p:txBody>
          <a:bodyPr/>
          <a:lstStyle/>
          <a:p>
            <a:r>
              <a:rPr lang="en-US" dirty="0"/>
              <a:t>INSTRUCTIONS</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294467" y="1271752"/>
            <a:ext cx="11654725" cy="5346025"/>
          </a:xfrm>
        </p:spPr>
        <p:txBody>
          <a:bodyPr>
            <a:normAutofit lnSpcReduction="10000"/>
          </a:bodyPr>
          <a:lstStyle/>
          <a:p>
            <a:r>
              <a:rPr lang="en-US" sz="3600" dirty="0"/>
              <a:t>In this learning activity, you will refine your basic TMD management strategies.  </a:t>
            </a:r>
          </a:p>
          <a:p>
            <a:endParaRPr lang="en-US" sz="3600" dirty="0"/>
          </a:p>
          <a:p>
            <a:r>
              <a:rPr lang="en-US" sz="3600" dirty="0"/>
              <a:t>There are 6 cases to learn from in this PowerPoint.  These 6 cases were introduced in the previous module. Case details can be found by reviewing the Diagnostic PowerPoint.  </a:t>
            </a:r>
          </a:p>
          <a:p>
            <a:endParaRPr lang="en-US" sz="3600" dirty="0"/>
          </a:p>
          <a:p>
            <a:r>
              <a:rPr lang="en-US" sz="3600" dirty="0"/>
              <a:t>Play the PowerPoint and click through the cases.              Utilize the action buttons at the end of each case to determine if your selections are correct.</a:t>
            </a:r>
          </a:p>
        </p:txBody>
      </p:sp>
    </p:spTree>
    <p:extLst>
      <p:ext uri="{BB962C8B-B14F-4D97-AF65-F5344CB8AC3E}">
        <p14:creationId xmlns:p14="http://schemas.microsoft.com/office/powerpoint/2010/main" val="82987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 – Part 2</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257924" y="924516"/>
            <a:ext cx="11939752" cy="5933484"/>
          </a:xfrm>
        </p:spPr>
        <p:txBody>
          <a:bodyPr>
            <a:normAutofit/>
          </a:bodyPr>
          <a:lstStyle/>
          <a:p>
            <a:pPr>
              <a:lnSpc>
                <a:spcPct val="150000"/>
              </a:lnSpc>
            </a:pPr>
            <a:r>
              <a:rPr lang="en-US" b="1" spc="300" dirty="0"/>
              <a:t>History of Motor Vehicle Accident with Loss of Consciousness</a:t>
            </a:r>
          </a:p>
          <a:p>
            <a:pPr>
              <a:lnSpc>
                <a:spcPct val="150000"/>
              </a:lnSpc>
            </a:pPr>
            <a:r>
              <a:rPr lang="en-US" b="1" spc="300" dirty="0"/>
              <a:t>Other Body Pain (Chronic Overlapping Pain Conditions)</a:t>
            </a:r>
          </a:p>
          <a:p>
            <a:pPr lvl="1">
              <a:lnSpc>
                <a:spcPct val="150000"/>
              </a:lnSpc>
            </a:pPr>
            <a:r>
              <a:rPr lang="en-US" spc="300" dirty="0"/>
              <a:t>Have these been evaluated / managed?</a:t>
            </a:r>
          </a:p>
          <a:p>
            <a:pPr>
              <a:lnSpc>
                <a:spcPct val="150000"/>
              </a:lnSpc>
            </a:pPr>
            <a:r>
              <a:rPr lang="en-US" b="1" spc="300" dirty="0"/>
              <a:t>Nutrition</a:t>
            </a:r>
          </a:p>
          <a:p>
            <a:pPr lvl="1">
              <a:lnSpc>
                <a:spcPct val="150000"/>
              </a:lnSpc>
            </a:pPr>
            <a:r>
              <a:rPr lang="en-US" spc="300" dirty="0"/>
              <a:t>Unhealthy alcohol consumption</a:t>
            </a:r>
          </a:p>
          <a:p>
            <a:pPr lvl="1">
              <a:lnSpc>
                <a:spcPct val="150000"/>
              </a:lnSpc>
            </a:pPr>
            <a:r>
              <a:rPr lang="en-US" spc="300" dirty="0"/>
              <a:t>Unhealthy dietary intake</a:t>
            </a:r>
          </a:p>
          <a:p>
            <a:pPr lvl="1">
              <a:lnSpc>
                <a:spcPct val="150000"/>
              </a:lnSpc>
            </a:pPr>
            <a:r>
              <a:rPr lang="en-US" spc="300" dirty="0"/>
              <a:t>High BMI (overweight) </a:t>
            </a:r>
          </a:p>
          <a:p>
            <a:pPr lvl="2">
              <a:lnSpc>
                <a:spcPct val="150000"/>
              </a:lnSpc>
            </a:pPr>
            <a:r>
              <a:rPr lang="en-US" spc="300" dirty="0"/>
              <a:t>May be protective based on history of adverse childhood experience</a:t>
            </a:r>
          </a:p>
          <a:p>
            <a:pPr lvl="1">
              <a:lnSpc>
                <a:spcPct val="150000"/>
              </a:lnSpc>
            </a:pPr>
            <a:endParaRPr lang="en-US" spc="300" dirty="0"/>
          </a:p>
        </p:txBody>
      </p:sp>
    </p:spTree>
    <p:extLst>
      <p:ext uri="{BB962C8B-B14F-4D97-AF65-F5344CB8AC3E}">
        <p14:creationId xmlns:p14="http://schemas.microsoft.com/office/powerpoint/2010/main" val="84285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5" y="4349138"/>
            <a:ext cx="10881511" cy="1933319"/>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Self-Care strategies</a:t>
            </a:r>
          </a:p>
          <a:p>
            <a:pPr marL="457200" indent="-457200">
              <a:buFont typeface="Arial" panose="020B0604020202020204" pitchFamily="34" charset="0"/>
              <a:buChar char="•"/>
            </a:pPr>
            <a:r>
              <a:rPr lang="en-US" sz="2800" dirty="0"/>
              <a:t>Masticatory care</a:t>
            </a:r>
          </a:p>
          <a:p>
            <a:pPr marL="914400" lvl="1" indent="-457200">
              <a:buFont typeface="Arial" panose="020B0604020202020204" pitchFamily="34" charset="0"/>
              <a:buChar char="•"/>
            </a:pPr>
            <a:r>
              <a:rPr lang="en-US" sz="2400" dirty="0"/>
              <a:t>Maintain position of mandibular rest (use reminder) </a:t>
            </a:r>
          </a:p>
          <a:p>
            <a:pPr marL="914400" lvl="1" indent="-457200">
              <a:buFont typeface="Arial" panose="020B0604020202020204" pitchFamily="34" charset="0"/>
              <a:buChar char="•"/>
            </a:pPr>
            <a:r>
              <a:rPr lang="en-US" sz="2400" dirty="0"/>
              <a:t>Heat application, masticatory muscle massage, gentle movement</a:t>
            </a:r>
          </a:p>
          <a:p>
            <a:pPr marL="457200" indent="-457200">
              <a:buFont typeface="Arial" panose="020B0604020202020204" pitchFamily="34" charset="0"/>
              <a:buChar char="•"/>
            </a:pPr>
            <a:r>
              <a:rPr lang="en-US" sz="2800" dirty="0"/>
              <a:t>Improve sleep hygiene </a:t>
            </a:r>
          </a:p>
          <a:p>
            <a:pPr marL="457200" indent="-457200">
              <a:buFont typeface="Arial" panose="020B0604020202020204" pitchFamily="34" charset="0"/>
              <a:buChar char="•"/>
            </a:pPr>
            <a:r>
              <a:rPr lang="en-US" sz="2800" dirty="0"/>
              <a:t>Decrease alcohol consumption</a:t>
            </a:r>
          </a:p>
          <a:p>
            <a:pPr marL="457200" indent="-457200">
              <a:buFont typeface="Arial" panose="020B0604020202020204" pitchFamily="34" charset="0"/>
              <a:buChar char="•"/>
            </a:pPr>
            <a:r>
              <a:rPr lang="en-US" sz="2800" dirty="0"/>
              <a:t>Improve nutrition</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84365" y="1982749"/>
            <a:ext cx="101694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Education</a:t>
            </a:r>
            <a:endParaRPr lang="en-US" sz="2800" dirty="0"/>
          </a:p>
          <a:p>
            <a:pPr marL="457200" indent="-457200">
              <a:buFont typeface="Arial" panose="020B0604020202020204" pitchFamily="34" charset="0"/>
              <a:buChar char="•"/>
            </a:pPr>
            <a:r>
              <a:rPr lang="en-US" sz="2800" dirty="0"/>
              <a:t>Describe the diagnoses in a way the patient can understand</a:t>
            </a:r>
          </a:p>
          <a:p>
            <a:pPr marL="457200" indent="-457200">
              <a:buFont typeface="Arial" panose="020B0604020202020204" pitchFamily="34" charset="0"/>
              <a:buChar char="•"/>
            </a:pPr>
            <a:r>
              <a:rPr lang="en-US" sz="2800" dirty="0"/>
              <a:t>Help the patient understand central sensitization and how the facial pain needs to be managed in context of their overall health</a:t>
            </a:r>
          </a:p>
          <a:p>
            <a:pPr marL="457200" indent="-457200">
              <a:buFont typeface="Arial" panose="020B0604020202020204" pitchFamily="34" charset="0"/>
              <a:buChar char="•"/>
            </a:pPr>
            <a:r>
              <a:rPr lang="en-US" sz="2800" dirty="0"/>
              <a:t>Emphasize the importance of multidisciplinary care</a:t>
            </a:r>
          </a:p>
          <a:p>
            <a:pPr marL="457200" indent="-457200">
              <a:buFont typeface="Arial" panose="020B0604020202020204" pitchFamily="34" charset="0"/>
              <a:buChar char="•"/>
            </a:pPr>
            <a:r>
              <a:rPr lang="en-US" sz="2800" dirty="0"/>
              <a:t>Avoid further irreversible care without just cause</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141313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Management Strategies– Additional Options</a:t>
            </a:r>
          </a:p>
        </p:txBody>
      </p:sp>
      <p:sp>
        <p:nvSpPr>
          <p:cNvPr id="6" name="Alternate Process 5">
            <a:hlinkClick r:id="rId2" action="ppaction://hlinksldjump" highlightClick="1"/>
            <a:extLst>
              <a:ext uri="{FF2B5EF4-FFF2-40B4-BE49-F238E27FC236}">
                <a16:creationId xmlns:a16="http://schemas.microsoft.com/office/drawing/2014/main" id="{8156C8DB-CB50-A615-91B0-994A68BD668E}"/>
              </a:ext>
            </a:extLst>
          </p:cNvPr>
          <p:cNvSpPr/>
          <p:nvPr/>
        </p:nvSpPr>
        <p:spPr>
          <a:xfrm>
            <a:off x="1151707" y="1517362"/>
            <a:ext cx="10359935"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Medication(s)</a:t>
            </a:r>
          </a:p>
          <a:p>
            <a:pPr marL="457200" indent="-457200">
              <a:buFont typeface="Arial" panose="020B0604020202020204" pitchFamily="34" charset="0"/>
              <a:buChar char="•"/>
            </a:pPr>
            <a:r>
              <a:rPr lang="en-US" sz="2800" dirty="0"/>
              <a:t>Consider a Tricyclic Antidepressant (TCA), SNRI, or </a:t>
            </a:r>
            <a:r>
              <a:rPr lang="en-US" sz="2800" dirty="0" err="1"/>
              <a:t>Gabapentainoid</a:t>
            </a:r>
            <a:endParaRPr lang="en-US" sz="2800" dirty="0"/>
          </a:p>
        </p:txBody>
      </p:sp>
      <p:sp>
        <p:nvSpPr>
          <p:cNvPr id="4" name="Alternate Process 3">
            <a:hlinkClick r:id="rId2" action="ppaction://hlinksldjump" highlightClick="1"/>
            <a:extLst>
              <a:ext uri="{FF2B5EF4-FFF2-40B4-BE49-F238E27FC236}">
                <a16:creationId xmlns:a16="http://schemas.microsoft.com/office/drawing/2014/main" id="{21B16260-5E19-0AEE-AC4D-8294681BD01C}"/>
              </a:ext>
            </a:extLst>
          </p:cNvPr>
          <p:cNvSpPr/>
          <p:nvPr/>
        </p:nvSpPr>
        <p:spPr>
          <a:xfrm>
            <a:off x="1151707" y="4376004"/>
            <a:ext cx="1104029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Referral(s)</a:t>
            </a:r>
          </a:p>
          <a:p>
            <a:pPr marL="457200" indent="-457200">
              <a:buFont typeface="Arial" panose="020B0604020202020204" pitchFamily="34" charset="0"/>
              <a:buChar char="•"/>
            </a:pPr>
            <a:r>
              <a:rPr lang="en-US" sz="2800" dirty="0"/>
              <a:t>Ensure Jill is engaged with an active Primary Care Provider</a:t>
            </a:r>
          </a:p>
          <a:p>
            <a:pPr marL="457200" indent="-457200">
              <a:buFont typeface="Arial" panose="020B0604020202020204" pitchFamily="34" charset="0"/>
              <a:buChar char="•"/>
            </a:pPr>
            <a:r>
              <a:rPr lang="en-US" sz="2800" dirty="0"/>
              <a:t>Behavioral Health</a:t>
            </a:r>
          </a:p>
          <a:p>
            <a:pPr marL="457200" indent="-457200">
              <a:buFont typeface="Arial" panose="020B0604020202020204" pitchFamily="34" charset="0"/>
              <a:buChar char="•"/>
            </a:pPr>
            <a:r>
              <a:rPr lang="en-US" sz="2800" dirty="0"/>
              <a:t>Gastroenterologist: Rule-out any secondary cause for GI pain</a:t>
            </a:r>
          </a:p>
          <a:p>
            <a:pPr marL="457200" indent="-457200">
              <a:buFont typeface="Arial" panose="020B0604020202020204" pitchFamily="34" charset="0"/>
              <a:buChar char="•"/>
            </a:pPr>
            <a:r>
              <a:rPr lang="en-US" sz="2800" dirty="0"/>
              <a:t>Gynecology: Rule-out any secondary cause for pelvic pain</a:t>
            </a:r>
          </a:p>
          <a:p>
            <a:pPr marL="457200" indent="-457200">
              <a:buFont typeface="Arial" panose="020B0604020202020204" pitchFamily="34" charset="0"/>
              <a:buChar char="•"/>
            </a:pPr>
            <a:r>
              <a:rPr lang="en-US" sz="2800" dirty="0"/>
              <a:t>Dental: Rule-out any odontogenic contribution</a:t>
            </a:r>
          </a:p>
          <a:p>
            <a:pPr marL="457200" indent="-457200">
              <a:buFont typeface="Arial" panose="020B0604020202020204" pitchFamily="34" charset="0"/>
              <a:buChar char="•"/>
            </a:pPr>
            <a:r>
              <a:rPr lang="en-US" sz="2800" dirty="0"/>
              <a:t>Traumatic Brain Injury clinic</a:t>
            </a:r>
          </a:p>
          <a:p>
            <a:pPr marL="457200" indent="-457200">
              <a:buFont typeface="Arial" panose="020B0604020202020204" pitchFamily="34" charset="0"/>
              <a:buChar char="•"/>
            </a:pPr>
            <a:r>
              <a:rPr lang="en-US" sz="2800" dirty="0"/>
              <a:t>Physical Therapy</a:t>
            </a:r>
          </a:p>
          <a:p>
            <a:pPr marL="457200" indent="-457200">
              <a:buFont typeface="Arial" panose="020B0604020202020204" pitchFamily="34" charset="0"/>
              <a:buChar char="•"/>
            </a:pPr>
            <a:r>
              <a:rPr lang="en-US" sz="2800" dirty="0"/>
              <a:t>Nutritionist</a:t>
            </a:r>
          </a:p>
        </p:txBody>
      </p:sp>
      <p:sp>
        <p:nvSpPr>
          <p:cNvPr id="3" name="Rounded Rectangle 2">
            <a:extLst>
              <a:ext uri="{FF2B5EF4-FFF2-40B4-BE49-F238E27FC236}">
                <a16:creationId xmlns:a16="http://schemas.microsoft.com/office/drawing/2014/main" id="{9D14F1E8-6BBF-31E3-F3F1-9F85C9C5EF49}"/>
              </a:ext>
            </a:extLst>
          </p:cNvPr>
          <p:cNvSpPr/>
          <p:nvPr/>
        </p:nvSpPr>
        <p:spPr>
          <a:xfrm>
            <a:off x="126124" y="1086900"/>
            <a:ext cx="11939752" cy="57711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Consider what management strategies you may utilize with this patient initially.  Also, consider what strategies you may add if the patient does not respond to initial strategies.  </a:t>
            </a:r>
          </a:p>
          <a:p>
            <a:pPr algn="ctr"/>
            <a:endParaRPr lang="en-US" sz="3600" dirty="0"/>
          </a:p>
          <a:p>
            <a:pPr algn="ctr"/>
            <a:r>
              <a:rPr lang="en-US" sz="3600" dirty="0"/>
              <a:t>Once you have considered these, click on this box to reveal potential strategies that may be helpful. Remember, there is no universal strategy.  These are only examples.</a:t>
            </a:r>
          </a:p>
        </p:txBody>
      </p:sp>
    </p:spTree>
    <p:extLst>
      <p:ext uri="{BB962C8B-B14F-4D97-AF65-F5344CB8AC3E}">
        <p14:creationId xmlns:p14="http://schemas.microsoft.com/office/powerpoint/2010/main" val="3522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7" name="Section Zoom 6">
                <a:extLst>
                  <a:ext uri="{FF2B5EF4-FFF2-40B4-BE49-F238E27FC236}">
                    <a16:creationId xmlns:a16="http://schemas.microsoft.com/office/drawing/2014/main" id="{28E7CED1-D38A-CB6A-5392-EC11EDF216DA}"/>
                  </a:ext>
                </a:extLst>
              </p:cNvPr>
              <p:cNvGraphicFramePr>
                <a:graphicFrameLocks noChangeAspect="1"/>
              </p:cNvGraphicFramePr>
              <p:nvPr>
                <p:extLst>
                  <p:ext uri="{D42A27DB-BD31-4B8C-83A1-F6EECF244321}">
                    <p14:modId xmlns:p14="http://schemas.microsoft.com/office/powerpoint/2010/main" val="3862034704"/>
                  </p:ext>
                </p:extLst>
              </p:nvPr>
            </p:nvGraphicFramePr>
            <p:xfrm>
              <a:off x="351972" y="623207"/>
              <a:ext cx="3672114" cy="2065564"/>
            </p:xfrm>
            <a:graphic>
              <a:graphicData uri="http://schemas.microsoft.com/office/powerpoint/2016/sectionzoom">
                <psez:sectionZm>
                  <psez:sectionZmObj sectionId="{B07305AF-F96B-8349-859A-2659BF5900BD}">
                    <psez:zmPr id="{DEFE57F3-71A9-4445-98F0-975B600F665A}" transitionDur="1000">
                      <p166:blipFill xmlns:p166="http://schemas.microsoft.com/office/powerpoint/2016/6/main">
                        <a:blip r:embed="rId2"/>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7" name="Section Zoom 6">
                <a:hlinkClick r:id="rId3" action="ppaction://hlinksldjump"/>
                <a:extLst>
                  <a:ext uri="{FF2B5EF4-FFF2-40B4-BE49-F238E27FC236}">
                    <a16:creationId xmlns:a16="http://schemas.microsoft.com/office/drawing/2014/main" id="{28E7CED1-D38A-CB6A-5392-EC11EDF216DA}"/>
                  </a:ext>
                </a:extLst>
              </p:cNvPr>
              <p:cNvPicPr>
                <a:picLocks noGrp="1" noRot="1" noChangeAspect="1" noMove="1" noResize="1" noEditPoints="1" noAdjustHandles="1" noChangeArrowheads="1" noChangeShapeType="1"/>
              </p:cNvPicPr>
              <p:nvPr/>
            </p:nvPicPr>
            <p:blipFill>
              <a:blip r:embed="rId4"/>
              <a:stretch>
                <a:fillRect/>
              </a:stretch>
            </p:blipFill>
            <p:spPr>
              <a:xfrm>
                <a:off x="351972" y="623207"/>
                <a:ext cx="3672114" cy="206556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9" name="Section Zoom 8">
                <a:extLst>
                  <a:ext uri="{FF2B5EF4-FFF2-40B4-BE49-F238E27FC236}">
                    <a16:creationId xmlns:a16="http://schemas.microsoft.com/office/drawing/2014/main" id="{D99B2932-B2F0-72E7-C9B0-193B74DC3F99}"/>
                  </a:ext>
                </a:extLst>
              </p:cNvPr>
              <p:cNvGraphicFramePr>
                <a:graphicFrameLocks noChangeAspect="1"/>
              </p:cNvGraphicFramePr>
              <p:nvPr>
                <p:extLst>
                  <p:ext uri="{D42A27DB-BD31-4B8C-83A1-F6EECF244321}">
                    <p14:modId xmlns:p14="http://schemas.microsoft.com/office/powerpoint/2010/main" val="1889916286"/>
                  </p:ext>
                </p:extLst>
              </p:nvPr>
            </p:nvGraphicFramePr>
            <p:xfrm>
              <a:off x="4259943" y="623207"/>
              <a:ext cx="3672114" cy="2065564"/>
            </p:xfrm>
            <a:graphic>
              <a:graphicData uri="http://schemas.microsoft.com/office/powerpoint/2016/sectionzoom">
                <psez:sectionZm>
                  <psez:sectionZmObj sectionId="{5A53E4B2-D1CF-DE48-9F9D-B9FDF8333EC1}">
                    <psez:zmPr id="{B59184CE-F539-614C-B998-D11EC6420F49}" transitionDur="1000">
                      <p166:blipFill xmlns:p166="http://schemas.microsoft.com/office/powerpoint/2016/6/main">
                        <a:blip r:embed="rId5"/>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9" name="Section Zoom 8">
                <a:hlinkClick r:id="rId6" action="ppaction://hlinksldjump"/>
                <a:extLst>
                  <a:ext uri="{FF2B5EF4-FFF2-40B4-BE49-F238E27FC236}">
                    <a16:creationId xmlns:a16="http://schemas.microsoft.com/office/drawing/2014/main" id="{D99B2932-B2F0-72E7-C9B0-193B74DC3F99}"/>
                  </a:ext>
                </a:extLst>
              </p:cNvPr>
              <p:cNvPicPr>
                <a:picLocks noGrp="1" noRot="1" noChangeAspect="1" noMove="1" noResize="1" noEditPoints="1" noAdjustHandles="1" noChangeArrowheads="1" noChangeShapeType="1"/>
              </p:cNvPicPr>
              <p:nvPr/>
            </p:nvPicPr>
            <p:blipFill>
              <a:blip r:embed="rId7"/>
              <a:stretch>
                <a:fillRect/>
              </a:stretch>
            </p:blipFill>
            <p:spPr>
              <a:xfrm>
                <a:off x="4259943" y="623207"/>
                <a:ext cx="3672114" cy="206556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EFEF0FE1-72E8-AA09-F3DC-396CFB5D906C}"/>
                  </a:ext>
                </a:extLst>
              </p:cNvPr>
              <p:cNvGraphicFramePr>
                <a:graphicFrameLocks noChangeAspect="1"/>
              </p:cNvGraphicFramePr>
              <p:nvPr>
                <p:extLst>
                  <p:ext uri="{D42A27DB-BD31-4B8C-83A1-F6EECF244321}">
                    <p14:modId xmlns:p14="http://schemas.microsoft.com/office/powerpoint/2010/main" val="804749632"/>
                  </p:ext>
                </p:extLst>
              </p:nvPr>
            </p:nvGraphicFramePr>
            <p:xfrm>
              <a:off x="8167914" y="623207"/>
              <a:ext cx="3672114" cy="2065564"/>
            </p:xfrm>
            <a:graphic>
              <a:graphicData uri="http://schemas.microsoft.com/office/powerpoint/2016/sectionzoom">
                <psez:sectionZm>
                  <psez:sectionZmObj sectionId="{023CFB4A-D12B-EC4C-B05F-205B97DD34EC}">
                    <psez:zmPr id="{42CCEF23-D342-B247-A3B3-E7C8EFC4BAA0}" transitionDur="1000">
                      <p166:blipFill xmlns:p166="http://schemas.microsoft.com/office/powerpoint/2016/6/main">
                        <a:blip r:embed="rId8"/>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11" name="Section Zoom 10">
                <a:hlinkClick r:id="rId9" action="ppaction://hlinksldjump"/>
                <a:extLst>
                  <a:ext uri="{FF2B5EF4-FFF2-40B4-BE49-F238E27FC236}">
                    <a16:creationId xmlns:a16="http://schemas.microsoft.com/office/drawing/2014/main" id="{EFEF0FE1-72E8-AA09-F3DC-396CFB5D906C}"/>
                  </a:ext>
                </a:extLst>
              </p:cNvPr>
              <p:cNvPicPr>
                <a:picLocks noGrp="1" noRot="1" noChangeAspect="1" noMove="1" noResize="1" noEditPoints="1" noAdjustHandles="1" noChangeArrowheads="1" noChangeShapeType="1"/>
              </p:cNvPicPr>
              <p:nvPr/>
            </p:nvPicPr>
            <p:blipFill>
              <a:blip r:embed="rId10"/>
              <a:stretch>
                <a:fillRect/>
              </a:stretch>
            </p:blipFill>
            <p:spPr>
              <a:xfrm>
                <a:off x="8167914" y="623207"/>
                <a:ext cx="3672114" cy="206556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3" name="Section Zoom 12">
                <a:extLst>
                  <a:ext uri="{FF2B5EF4-FFF2-40B4-BE49-F238E27FC236}">
                    <a16:creationId xmlns:a16="http://schemas.microsoft.com/office/drawing/2014/main" id="{094B9180-179E-523B-4603-A688620DAC90}"/>
                  </a:ext>
                </a:extLst>
              </p:cNvPr>
              <p:cNvGraphicFramePr>
                <a:graphicFrameLocks noChangeAspect="1"/>
              </p:cNvGraphicFramePr>
              <p:nvPr>
                <p:extLst>
                  <p:ext uri="{D42A27DB-BD31-4B8C-83A1-F6EECF244321}">
                    <p14:modId xmlns:p14="http://schemas.microsoft.com/office/powerpoint/2010/main" val="4150514109"/>
                  </p:ext>
                </p:extLst>
              </p:nvPr>
            </p:nvGraphicFramePr>
            <p:xfrm>
              <a:off x="366486" y="4169229"/>
              <a:ext cx="3672114" cy="2065564"/>
            </p:xfrm>
            <a:graphic>
              <a:graphicData uri="http://schemas.microsoft.com/office/powerpoint/2016/sectionzoom">
                <psez:sectionZm>
                  <psez:sectionZmObj sectionId="{C5098673-4D97-BF41-BDEE-985D95E9FB34}">
                    <psez:zmPr id="{F686E9D6-9F47-DF4F-875C-BA1A0983D128}" transitionDur="1000">
                      <p166:blipFill xmlns:p166="http://schemas.microsoft.com/office/powerpoint/2016/6/main">
                        <a:blip r:embed="rId11"/>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13" name="Section Zoom 12">
                <a:hlinkClick r:id="rId12" action="ppaction://hlinksldjump"/>
                <a:extLst>
                  <a:ext uri="{FF2B5EF4-FFF2-40B4-BE49-F238E27FC236}">
                    <a16:creationId xmlns:a16="http://schemas.microsoft.com/office/drawing/2014/main" id="{094B9180-179E-523B-4603-A688620DAC90}"/>
                  </a:ext>
                </a:extLst>
              </p:cNvPr>
              <p:cNvPicPr>
                <a:picLocks noGrp="1" noRot="1" noChangeAspect="1" noMove="1" noResize="1" noEditPoints="1" noAdjustHandles="1" noChangeArrowheads="1" noChangeShapeType="1"/>
              </p:cNvPicPr>
              <p:nvPr/>
            </p:nvPicPr>
            <p:blipFill>
              <a:blip r:embed="rId13"/>
              <a:stretch>
                <a:fillRect/>
              </a:stretch>
            </p:blipFill>
            <p:spPr>
              <a:xfrm>
                <a:off x="366486" y="4169229"/>
                <a:ext cx="3672114" cy="206556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5" name="Section Zoom 14">
                <a:extLst>
                  <a:ext uri="{FF2B5EF4-FFF2-40B4-BE49-F238E27FC236}">
                    <a16:creationId xmlns:a16="http://schemas.microsoft.com/office/drawing/2014/main" id="{E4AEB915-EDA6-E98D-3C86-41E968DDB1F5}"/>
                  </a:ext>
                </a:extLst>
              </p:cNvPr>
              <p:cNvGraphicFramePr>
                <a:graphicFrameLocks noChangeAspect="1"/>
              </p:cNvGraphicFramePr>
              <p:nvPr>
                <p:extLst>
                  <p:ext uri="{D42A27DB-BD31-4B8C-83A1-F6EECF244321}">
                    <p14:modId xmlns:p14="http://schemas.microsoft.com/office/powerpoint/2010/main" val="3817843310"/>
                  </p:ext>
                </p:extLst>
              </p:nvPr>
            </p:nvGraphicFramePr>
            <p:xfrm>
              <a:off x="4259943" y="4169229"/>
              <a:ext cx="3672114" cy="2065564"/>
            </p:xfrm>
            <a:graphic>
              <a:graphicData uri="http://schemas.microsoft.com/office/powerpoint/2016/sectionzoom">
                <psez:sectionZm>
                  <psez:sectionZmObj sectionId="{0FA25513-7622-D042-9F2E-E6BAD8B5E582}">
                    <psez:zmPr id="{1456E36D-D7F1-6C46-9D69-234094D66493}" transitionDur="1000">
                      <p166:blipFill xmlns:p166="http://schemas.microsoft.com/office/powerpoint/2016/6/main">
                        <a:blip r:embed="rId14"/>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15" name="Section Zoom 14">
                <a:hlinkClick r:id="rId15" action="ppaction://hlinksldjump"/>
                <a:extLst>
                  <a:ext uri="{FF2B5EF4-FFF2-40B4-BE49-F238E27FC236}">
                    <a16:creationId xmlns:a16="http://schemas.microsoft.com/office/drawing/2014/main" id="{E4AEB915-EDA6-E98D-3C86-41E968DDB1F5}"/>
                  </a:ext>
                </a:extLst>
              </p:cNvPr>
              <p:cNvPicPr>
                <a:picLocks noGrp="1" noRot="1" noChangeAspect="1" noMove="1" noResize="1" noEditPoints="1" noAdjustHandles="1" noChangeArrowheads="1" noChangeShapeType="1"/>
              </p:cNvPicPr>
              <p:nvPr/>
            </p:nvPicPr>
            <p:blipFill>
              <a:blip r:embed="rId16"/>
              <a:stretch>
                <a:fillRect/>
              </a:stretch>
            </p:blipFill>
            <p:spPr>
              <a:xfrm>
                <a:off x="4259943" y="4169229"/>
                <a:ext cx="3672114" cy="2065564"/>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7" name="Section Zoom 16">
                <a:extLst>
                  <a:ext uri="{FF2B5EF4-FFF2-40B4-BE49-F238E27FC236}">
                    <a16:creationId xmlns:a16="http://schemas.microsoft.com/office/drawing/2014/main" id="{20CECD1B-0B54-6507-98CB-245A8DD7CF4B}"/>
                  </a:ext>
                </a:extLst>
              </p:cNvPr>
              <p:cNvGraphicFramePr>
                <a:graphicFrameLocks noChangeAspect="1"/>
              </p:cNvGraphicFramePr>
              <p:nvPr>
                <p:extLst>
                  <p:ext uri="{D42A27DB-BD31-4B8C-83A1-F6EECF244321}">
                    <p14:modId xmlns:p14="http://schemas.microsoft.com/office/powerpoint/2010/main" val="1584797085"/>
                  </p:ext>
                </p:extLst>
              </p:nvPr>
            </p:nvGraphicFramePr>
            <p:xfrm>
              <a:off x="8153400" y="4169229"/>
              <a:ext cx="3672114" cy="2065564"/>
            </p:xfrm>
            <a:graphic>
              <a:graphicData uri="http://schemas.microsoft.com/office/powerpoint/2016/sectionzoom">
                <psez:sectionZm>
                  <psez:sectionZmObj sectionId="{1BFAFFE0-DB6F-9C48-8FD8-B30BFBD16461}">
                    <psez:zmPr id="{53411C38-AAA6-DE49-828C-FD28A5D5318E}" transitionDur="1000">
                      <p166:blipFill xmlns:p166="http://schemas.microsoft.com/office/powerpoint/2016/6/main">
                        <a:blip r:embed="rId17"/>
                        <a:stretch>
                          <a:fillRect/>
                        </a:stretch>
                      </p166:blipFill>
                      <p166:spPr xmlns:p166="http://schemas.microsoft.com/office/powerpoint/2016/6/main">
                        <a:xfrm>
                          <a:off x="0" y="0"/>
                          <a:ext cx="3672114" cy="2065564"/>
                        </a:xfrm>
                        <a:prstGeom prst="rect">
                          <a:avLst/>
                        </a:prstGeom>
                        <a:ln w="3175">
                          <a:solidFill>
                            <a:prstClr val="ltGray"/>
                          </a:solidFill>
                        </a:ln>
                      </p166:spPr>
                    </psez:zmPr>
                  </psez:sectionZmObj>
                </psez:sectionZm>
              </a:graphicData>
            </a:graphic>
          </p:graphicFrame>
        </mc:Choice>
        <mc:Fallback xmlns="">
          <p:pic>
            <p:nvPicPr>
              <p:cNvPr id="17" name="Section Zoom 16">
                <a:hlinkClick r:id="rId18" action="ppaction://hlinksldjump"/>
                <a:extLst>
                  <a:ext uri="{FF2B5EF4-FFF2-40B4-BE49-F238E27FC236}">
                    <a16:creationId xmlns:a16="http://schemas.microsoft.com/office/drawing/2014/main" id="{20CECD1B-0B54-6507-98CB-245A8DD7CF4B}"/>
                  </a:ext>
                </a:extLst>
              </p:cNvPr>
              <p:cNvPicPr>
                <a:picLocks noGrp="1" noRot="1" noChangeAspect="1" noMove="1" noResize="1" noEditPoints="1" noAdjustHandles="1" noChangeArrowheads="1" noChangeShapeType="1"/>
              </p:cNvPicPr>
              <p:nvPr/>
            </p:nvPicPr>
            <p:blipFill>
              <a:blip r:embed="rId19"/>
              <a:stretch>
                <a:fillRect/>
              </a:stretch>
            </p:blipFill>
            <p:spPr>
              <a:xfrm>
                <a:off x="8153400" y="4169229"/>
                <a:ext cx="3672114" cy="2065564"/>
              </a:xfrm>
              <a:prstGeom prst="rect">
                <a:avLst/>
              </a:prstGeom>
              <a:ln w="3175">
                <a:solidFill>
                  <a:prstClr val="ltGray"/>
                </a:solidFill>
              </a:ln>
            </p:spPr>
          </p:pic>
        </mc:Fallback>
      </mc:AlternateContent>
      <p:sp>
        <p:nvSpPr>
          <p:cNvPr id="18" name="TextBox 17">
            <a:extLst>
              <a:ext uri="{FF2B5EF4-FFF2-40B4-BE49-F238E27FC236}">
                <a16:creationId xmlns:a16="http://schemas.microsoft.com/office/drawing/2014/main" id="{53527C29-3CB5-DE0B-1A51-8445E3ADD227}"/>
              </a:ext>
            </a:extLst>
          </p:cNvPr>
          <p:cNvSpPr txBox="1"/>
          <p:nvPr/>
        </p:nvSpPr>
        <p:spPr>
          <a:xfrm>
            <a:off x="2869540" y="2982724"/>
            <a:ext cx="6452920" cy="892552"/>
          </a:xfrm>
          <a:prstGeom prst="rect">
            <a:avLst/>
          </a:prstGeom>
          <a:noFill/>
        </p:spPr>
        <p:txBody>
          <a:bodyPr wrap="none" rtlCol="0">
            <a:spAutoFit/>
          </a:bodyPr>
          <a:lstStyle/>
          <a:p>
            <a:pPr algn="ctr"/>
            <a:r>
              <a:rPr lang="en-US" sz="2800" dirty="0"/>
              <a:t>SELECT THE CASE YOU WANT TO WORK ON</a:t>
            </a:r>
          </a:p>
          <a:p>
            <a:pPr algn="ctr"/>
            <a:r>
              <a:rPr lang="en-US" sz="2400" dirty="0"/>
              <a:t>(It is recommended you work sequentially)</a:t>
            </a:r>
          </a:p>
        </p:txBody>
      </p:sp>
    </p:spTree>
    <p:extLst>
      <p:ext uri="{BB962C8B-B14F-4D97-AF65-F5344CB8AC3E}">
        <p14:creationId xmlns:p14="http://schemas.microsoft.com/office/powerpoint/2010/main" val="3594613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1FF8-3B5B-70C5-FB24-81886CC64534}"/>
              </a:ext>
            </a:extLst>
          </p:cNvPr>
          <p:cNvSpPr>
            <a:spLocks noGrp="1"/>
          </p:cNvSpPr>
          <p:nvPr>
            <p:ph type="ctrTitle"/>
          </p:nvPr>
        </p:nvSpPr>
        <p:spPr>
          <a:xfrm>
            <a:off x="3048000" y="1635475"/>
            <a:ext cx="9144000" cy="1368589"/>
          </a:xfrm>
        </p:spPr>
        <p:txBody>
          <a:bodyPr/>
          <a:lstStyle/>
          <a:p>
            <a:r>
              <a:rPr lang="en-US" dirty="0"/>
              <a:t>Case 1 - Jessica</a:t>
            </a:r>
          </a:p>
        </p:txBody>
      </p:sp>
      <p:sp>
        <p:nvSpPr>
          <p:cNvPr id="3" name="Subtitle 2">
            <a:extLst>
              <a:ext uri="{FF2B5EF4-FFF2-40B4-BE49-F238E27FC236}">
                <a16:creationId xmlns:a16="http://schemas.microsoft.com/office/drawing/2014/main" id="{8001835C-6CB8-C9AA-928B-E7E1705CCFEC}"/>
              </a:ext>
            </a:extLst>
          </p:cNvPr>
          <p:cNvSpPr>
            <a:spLocks noGrp="1"/>
          </p:cNvSpPr>
          <p:nvPr>
            <p:ph type="subTitle" idx="1"/>
          </p:nvPr>
        </p:nvSpPr>
        <p:spPr>
          <a:xfrm>
            <a:off x="426720" y="4739398"/>
            <a:ext cx="11338560" cy="2835338"/>
          </a:xfrm>
        </p:spPr>
        <p:txBody>
          <a:bodyPr>
            <a:normAutofit/>
          </a:bodyPr>
          <a:lstStyle/>
          <a:p>
            <a:r>
              <a:rPr lang="en-US" sz="3600" dirty="0"/>
              <a:t>A 34-year-old female presents with a chief complaint of:</a:t>
            </a:r>
          </a:p>
          <a:p>
            <a:r>
              <a:rPr lang="en-US" sz="3600" dirty="0"/>
              <a:t>“I have TMJ.  My jaw hurts and clicks, especially when I eat. I feel like it is popping out of place.”</a:t>
            </a:r>
          </a:p>
        </p:txBody>
      </p:sp>
      <p:sp>
        <p:nvSpPr>
          <p:cNvPr id="4" name="Freeform 5">
            <a:extLst>
              <a:ext uri="{FF2B5EF4-FFF2-40B4-BE49-F238E27FC236}">
                <a16:creationId xmlns:a16="http://schemas.microsoft.com/office/drawing/2014/main" id="{A6552C51-D158-3CFE-6D81-F001D5AF62F5}"/>
              </a:ext>
            </a:extLst>
          </p:cNvPr>
          <p:cNvSpPr>
            <a:spLocks noChangeAspect="1"/>
          </p:cNvSpPr>
          <p:nvPr/>
        </p:nvSpPr>
        <p:spPr>
          <a:xfrm>
            <a:off x="664054" y="196462"/>
            <a:ext cx="3084986" cy="4246616"/>
          </a:xfrm>
          <a:prstGeom prst="roundRect">
            <a:avLst/>
          </a:prstGeom>
          <a:blipFill>
            <a:blip r:embed="rId3" cstate="screen">
              <a:alphaModFix amt="70000"/>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87950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Chief Complaint History</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359762"/>
            <a:ext cx="10515600" cy="4351338"/>
          </a:xfrm>
        </p:spPr>
        <p:txBody>
          <a:bodyPr/>
          <a:lstStyle/>
          <a:p>
            <a:pPr marL="0" indent="0">
              <a:buNone/>
            </a:pPr>
            <a:r>
              <a:rPr lang="en-US" spc="300" dirty="0"/>
              <a:t>”8 months ago, I was eating lunch with my spouse and my right TMJ started to click. 2 months ago, I started a new job and noticed that my TMJ started to hurt. It has gotten a bit better since then, but it still hurts, especially when I eat.” </a:t>
            </a:r>
          </a:p>
          <a:p>
            <a:endParaRPr lang="en-US" spc="300" dirty="0"/>
          </a:p>
          <a:p>
            <a:r>
              <a:rPr lang="en-US" spc="300" dirty="0"/>
              <a:t>Impact: </a:t>
            </a:r>
          </a:p>
          <a:p>
            <a:pPr lvl="1"/>
            <a:r>
              <a:rPr lang="en-US" spc="300" dirty="0"/>
              <a:t>Mild impact to function (eating chewy food and intimacy with spouse, prolonged talking with new job).  </a:t>
            </a:r>
          </a:p>
          <a:p>
            <a:pPr lvl="1"/>
            <a:r>
              <a:rPr lang="en-US" spc="300" dirty="0"/>
              <a:t>Wants to determine if anything serious is causing pain.</a:t>
            </a:r>
          </a:p>
        </p:txBody>
      </p:sp>
    </p:spTree>
    <p:extLst>
      <p:ext uri="{BB962C8B-B14F-4D97-AF65-F5344CB8AC3E}">
        <p14:creationId xmlns:p14="http://schemas.microsoft.com/office/powerpoint/2010/main" val="385301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E180-BEF5-52F5-8DAE-AA1A1E9402C7}"/>
              </a:ext>
            </a:extLst>
          </p:cNvPr>
          <p:cNvSpPr>
            <a:spLocks noGrp="1"/>
          </p:cNvSpPr>
          <p:nvPr>
            <p:ph type="title"/>
          </p:nvPr>
        </p:nvSpPr>
        <p:spPr>
          <a:xfrm>
            <a:off x="838200" y="0"/>
            <a:ext cx="10515600" cy="1325563"/>
          </a:xfrm>
        </p:spPr>
        <p:txBody>
          <a:bodyPr/>
          <a:lstStyle/>
          <a:p>
            <a:r>
              <a:rPr lang="en-US" dirty="0"/>
              <a:t>Diagnoses</a:t>
            </a:r>
          </a:p>
        </p:txBody>
      </p:sp>
      <p:sp>
        <p:nvSpPr>
          <p:cNvPr id="5" name="Alternate Process 4">
            <a:hlinkClick r:id="" action="ppaction://noaction" highlightClick="1"/>
            <a:extLst>
              <a:ext uri="{FF2B5EF4-FFF2-40B4-BE49-F238E27FC236}">
                <a16:creationId xmlns:a16="http://schemas.microsoft.com/office/drawing/2014/main" id="{89C1C69A-3D28-5589-CB09-1829EE6169B6}"/>
              </a:ext>
            </a:extLst>
          </p:cNvPr>
          <p:cNvSpPr/>
          <p:nvPr/>
        </p:nvSpPr>
        <p:spPr>
          <a:xfrm>
            <a:off x="1184366" y="1495681"/>
            <a:ext cx="7006686"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1. Right masseter myalgia (acute)</a:t>
            </a:r>
          </a:p>
        </p:txBody>
      </p:sp>
      <p:sp>
        <p:nvSpPr>
          <p:cNvPr id="8" name="Alternate Process 7">
            <a:hlinkClick r:id="" action="ppaction://noaction" highlightClick="1"/>
            <a:extLst>
              <a:ext uri="{FF2B5EF4-FFF2-40B4-BE49-F238E27FC236}">
                <a16:creationId xmlns:a16="http://schemas.microsoft.com/office/drawing/2014/main" id="{DB5C2871-9C1B-7B72-CE9A-5BA7AC42F610}"/>
              </a:ext>
            </a:extLst>
          </p:cNvPr>
          <p:cNvSpPr/>
          <p:nvPr/>
        </p:nvSpPr>
        <p:spPr>
          <a:xfrm>
            <a:off x="1184366" y="2432153"/>
            <a:ext cx="9345522" cy="766354"/>
          </a:xfrm>
          <a:prstGeom prst="flowChartAlternateProcess">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rtlCol="0" anchor="ctr"/>
          <a:lstStyle/>
          <a:p>
            <a:r>
              <a:rPr lang="en-US" sz="3200" dirty="0"/>
              <a:t>2. Right TMJ anterior disc displacement with reduction</a:t>
            </a:r>
          </a:p>
        </p:txBody>
      </p:sp>
    </p:spTree>
    <p:extLst>
      <p:ext uri="{BB962C8B-B14F-4D97-AF65-F5344CB8AC3E}">
        <p14:creationId xmlns:p14="http://schemas.microsoft.com/office/powerpoint/2010/main" val="172983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FC48-7BF2-7179-FDDB-7BD664A6A421}"/>
              </a:ext>
            </a:extLst>
          </p:cNvPr>
          <p:cNvSpPr>
            <a:spLocks noGrp="1"/>
          </p:cNvSpPr>
          <p:nvPr>
            <p:ph type="title"/>
          </p:nvPr>
        </p:nvSpPr>
        <p:spPr/>
        <p:txBody>
          <a:bodyPr/>
          <a:lstStyle/>
          <a:p>
            <a:r>
              <a:rPr lang="en-US" dirty="0"/>
              <a:t>Potential Perpetuating Factors</a:t>
            </a:r>
          </a:p>
        </p:txBody>
      </p:sp>
      <p:sp>
        <p:nvSpPr>
          <p:cNvPr id="3" name="Content Placeholder 2">
            <a:extLst>
              <a:ext uri="{FF2B5EF4-FFF2-40B4-BE49-F238E27FC236}">
                <a16:creationId xmlns:a16="http://schemas.microsoft.com/office/drawing/2014/main" id="{3445A4B8-FA3D-BF40-CB30-CFD266740893}"/>
              </a:ext>
            </a:extLst>
          </p:cNvPr>
          <p:cNvSpPr>
            <a:spLocks noGrp="1"/>
          </p:cNvSpPr>
          <p:nvPr>
            <p:ph idx="1"/>
          </p:nvPr>
        </p:nvSpPr>
        <p:spPr>
          <a:xfrm>
            <a:off x="838200" y="1219501"/>
            <a:ext cx="11227676" cy="5202621"/>
          </a:xfrm>
        </p:spPr>
        <p:txBody>
          <a:bodyPr>
            <a:normAutofit/>
          </a:bodyPr>
          <a:lstStyle/>
          <a:p>
            <a:pPr>
              <a:lnSpc>
                <a:spcPct val="150000"/>
              </a:lnSpc>
            </a:pPr>
            <a:r>
              <a:rPr lang="en-US" b="1" spc="300" dirty="0"/>
              <a:t>Oral Parafunction</a:t>
            </a:r>
          </a:p>
          <a:p>
            <a:pPr lvl="1">
              <a:lnSpc>
                <a:spcPct val="150000"/>
              </a:lnSpc>
            </a:pPr>
            <a:r>
              <a:rPr lang="en-US" spc="300" dirty="0"/>
              <a:t>Teeth together, tongue to palate, chewing gum</a:t>
            </a:r>
          </a:p>
          <a:p>
            <a:pPr>
              <a:lnSpc>
                <a:spcPct val="150000"/>
              </a:lnSpc>
            </a:pPr>
            <a:r>
              <a:rPr lang="en-US" b="1" spc="300" dirty="0"/>
              <a:t>Caffeine</a:t>
            </a:r>
          </a:p>
          <a:p>
            <a:pPr lvl="1">
              <a:lnSpc>
                <a:spcPct val="150000"/>
              </a:lnSpc>
            </a:pPr>
            <a:r>
              <a:rPr lang="en-US" spc="300" dirty="0"/>
              <a:t>3 cups of coffee (300mg caffeine)</a:t>
            </a:r>
          </a:p>
          <a:p>
            <a:pPr>
              <a:lnSpc>
                <a:spcPct val="150000"/>
              </a:lnSpc>
            </a:pPr>
            <a:r>
              <a:rPr lang="en-US" b="1" spc="300" dirty="0"/>
              <a:t>Stress Reactivity</a:t>
            </a:r>
          </a:p>
          <a:p>
            <a:pPr lvl="1">
              <a:lnSpc>
                <a:spcPct val="150000"/>
              </a:lnSpc>
            </a:pPr>
            <a:r>
              <a:rPr lang="en-US" spc="300" dirty="0"/>
              <a:t>Onset of chief complaint temporally related to stressful new job</a:t>
            </a:r>
          </a:p>
          <a:p>
            <a:pPr marL="457200" lvl="1" indent="0">
              <a:lnSpc>
                <a:spcPct val="150000"/>
              </a:lnSpc>
              <a:buNone/>
            </a:pPr>
            <a:endParaRPr lang="en-US" spc="300" dirty="0"/>
          </a:p>
        </p:txBody>
      </p:sp>
    </p:spTree>
    <p:extLst>
      <p:ext uri="{BB962C8B-B14F-4D97-AF65-F5344CB8AC3E}">
        <p14:creationId xmlns:p14="http://schemas.microsoft.com/office/powerpoint/2010/main" val="1329035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16090</TotalTime>
  <Words>2699</Words>
  <Application>Microsoft Macintosh PowerPoint</Application>
  <PresentationFormat>Widescreen</PresentationFormat>
  <Paragraphs>317</Paragraphs>
  <Slides>42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Interactive Management   Learning Tool</vt:lpstr>
      <vt:lpstr>Disclosures</vt:lpstr>
      <vt:lpstr>DISCLOSURES</vt:lpstr>
      <vt:lpstr>INSTRUCTIONS</vt:lpstr>
      <vt:lpstr>PowerPoint Presentation</vt:lpstr>
      <vt:lpstr>Case 1 - Jessica</vt:lpstr>
      <vt:lpstr>Chief Complaint History</vt:lpstr>
      <vt:lpstr>Diagnoses</vt:lpstr>
      <vt:lpstr>Potential Perpetuating Factors</vt:lpstr>
      <vt:lpstr>Management Strategies</vt:lpstr>
      <vt:lpstr>Management Strategies– Additional Options</vt:lpstr>
      <vt:lpstr>Case 2 - John</vt:lpstr>
      <vt:lpstr>Chief Complaint History</vt:lpstr>
      <vt:lpstr>DIAGNOSES</vt:lpstr>
      <vt:lpstr>Potential Perpetuating Factors</vt:lpstr>
      <vt:lpstr>Management Strategies</vt:lpstr>
      <vt:lpstr>Management Strategies– Additional Options</vt:lpstr>
      <vt:lpstr>Case 3 - Julie</vt:lpstr>
      <vt:lpstr>Chief Complaint History</vt:lpstr>
      <vt:lpstr>DIAGNOSES</vt:lpstr>
      <vt:lpstr>Potential Perpetuating Factors</vt:lpstr>
      <vt:lpstr>Management Strategies</vt:lpstr>
      <vt:lpstr>Management Strategies– Additional Options</vt:lpstr>
      <vt:lpstr>Case 4 - Jaime</vt:lpstr>
      <vt:lpstr>Chief Complaint History</vt:lpstr>
      <vt:lpstr>DIAGNOSES</vt:lpstr>
      <vt:lpstr>Potential Perpetuating Factors</vt:lpstr>
      <vt:lpstr>Management Strategies</vt:lpstr>
      <vt:lpstr>Management Strategies– Additional Options</vt:lpstr>
      <vt:lpstr>Case 5 - Jack</vt:lpstr>
      <vt:lpstr>Chief Complaint History</vt:lpstr>
      <vt:lpstr>DIAGNOSES</vt:lpstr>
      <vt:lpstr>Potential Perpetuating Factors</vt:lpstr>
      <vt:lpstr>Management Strategies</vt:lpstr>
      <vt:lpstr>Management Strategies– Additional Options</vt:lpstr>
      <vt:lpstr>Case 6 - Jill</vt:lpstr>
      <vt:lpstr>Chief Complaint History</vt:lpstr>
      <vt:lpstr>DIAGNOSES</vt:lpstr>
      <vt:lpstr>Potential Perpetuating Factors – Part 1</vt:lpstr>
      <vt:lpstr>Potential Perpetuating Factors – Part 2</vt:lpstr>
      <vt:lpstr>Management Strategies</vt:lpstr>
      <vt:lpstr>Management Strategies– Additional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dc:title>
  <dc:creator>James Hawkins</dc:creator>
  <cp:lastModifiedBy>James Hawkins</cp:lastModifiedBy>
  <cp:revision>957</cp:revision>
  <dcterms:created xsi:type="dcterms:W3CDTF">2023-08-28T16:18:24Z</dcterms:created>
  <dcterms:modified xsi:type="dcterms:W3CDTF">2023-10-18T18:20:14Z</dcterms:modified>
</cp:coreProperties>
</file>