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0.xml" ContentType="application/inkml+xml"/>
  <Override PartName="/ppt/ink/ink11.xml" ContentType="application/inkml+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8"/>
  </p:notesMasterIdLst>
  <p:handoutMasterIdLst>
    <p:handoutMasterId r:id="rId149"/>
  </p:handoutMasterIdLst>
  <p:sldIdLst>
    <p:sldId id="475" r:id="rId2"/>
    <p:sldId id="566" r:id="rId3"/>
    <p:sldId id="565" r:id="rId4"/>
    <p:sldId id="256" r:id="rId5"/>
    <p:sldId id="465" r:id="rId6"/>
    <p:sldId id="288" r:id="rId7"/>
    <p:sldId id="257" r:id="rId8"/>
    <p:sldId id="258" r:id="rId9"/>
    <p:sldId id="338" r:id="rId10"/>
    <p:sldId id="260" r:id="rId11"/>
    <p:sldId id="259" r:id="rId12"/>
    <p:sldId id="262" r:id="rId13"/>
    <p:sldId id="261" r:id="rId14"/>
    <p:sldId id="263" r:id="rId15"/>
    <p:sldId id="264" r:id="rId16"/>
    <p:sldId id="265" r:id="rId17"/>
    <p:sldId id="266" r:id="rId18"/>
    <p:sldId id="267" r:id="rId19"/>
    <p:sldId id="268" r:id="rId20"/>
    <p:sldId id="305" r:id="rId21"/>
    <p:sldId id="306" r:id="rId22"/>
    <p:sldId id="269" r:id="rId23"/>
    <p:sldId id="270" r:id="rId24"/>
    <p:sldId id="466" r:id="rId25"/>
    <p:sldId id="271" r:id="rId26"/>
    <p:sldId id="467" r:id="rId27"/>
    <p:sldId id="309" r:id="rId28"/>
    <p:sldId id="289" r:id="rId29"/>
    <p:sldId id="290" r:id="rId30"/>
    <p:sldId id="339" r:id="rId31"/>
    <p:sldId id="291" r:id="rId32"/>
    <p:sldId id="292" r:id="rId33"/>
    <p:sldId id="293" r:id="rId34"/>
    <p:sldId id="294" r:id="rId35"/>
    <p:sldId id="295" r:id="rId36"/>
    <p:sldId id="296" r:id="rId37"/>
    <p:sldId id="297" r:id="rId38"/>
    <p:sldId id="298" r:id="rId39"/>
    <p:sldId id="299" r:id="rId40"/>
    <p:sldId id="300" r:id="rId41"/>
    <p:sldId id="301" r:id="rId42"/>
    <p:sldId id="307" r:id="rId43"/>
    <p:sldId id="308" r:id="rId44"/>
    <p:sldId id="311" r:id="rId45"/>
    <p:sldId id="302" r:id="rId46"/>
    <p:sldId id="303" r:id="rId47"/>
    <p:sldId id="312" r:id="rId48"/>
    <p:sldId id="313" r:id="rId49"/>
    <p:sldId id="304" r:id="rId50"/>
    <p:sldId id="314" r:id="rId51"/>
    <p:sldId id="310" r:id="rId52"/>
    <p:sldId id="315" r:id="rId53"/>
    <p:sldId id="316" r:id="rId54"/>
    <p:sldId id="317" r:id="rId55"/>
    <p:sldId id="340" r:id="rId56"/>
    <p:sldId id="318" r:id="rId57"/>
    <p:sldId id="319" r:id="rId58"/>
    <p:sldId id="320" r:id="rId59"/>
    <p:sldId id="321" r:id="rId60"/>
    <p:sldId id="322" r:id="rId61"/>
    <p:sldId id="323" r:id="rId62"/>
    <p:sldId id="341" r:id="rId63"/>
    <p:sldId id="342" r:id="rId64"/>
    <p:sldId id="343" r:id="rId65"/>
    <p:sldId id="344" r:id="rId66"/>
    <p:sldId id="345" r:id="rId67"/>
    <p:sldId id="346" r:id="rId68"/>
    <p:sldId id="347" r:id="rId69"/>
    <p:sldId id="348" r:id="rId70"/>
    <p:sldId id="349" r:id="rId71"/>
    <p:sldId id="350" r:id="rId72"/>
    <p:sldId id="351" r:id="rId73"/>
    <p:sldId id="468" r:id="rId74"/>
    <p:sldId id="354" r:id="rId75"/>
    <p:sldId id="355" r:id="rId76"/>
    <p:sldId id="356" r:id="rId77"/>
    <p:sldId id="357" r:id="rId78"/>
    <p:sldId id="358" r:id="rId79"/>
    <p:sldId id="359" r:id="rId80"/>
    <p:sldId id="360" r:id="rId81"/>
    <p:sldId id="361" r:id="rId82"/>
    <p:sldId id="362" r:id="rId83"/>
    <p:sldId id="363" r:id="rId84"/>
    <p:sldId id="364" r:id="rId85"/>
    <p:sldId id="365" r:id="rId86"/>
    <p:sldId id="366" r:id="rId87"/>
    <p:sldId id="367" r:id="rId88"/>
    <p:sldId id="368" r:id="rId89"/>
    <p:sldId id="369" r:id="rId90"/>
    <p:sldId id="370" r:id="rId91"/>
    <p:sldId id="371" r:id="rId92"/>
    <p:sldId id="372" r:id="rId93"/>
    <p:sldId id="373" r:id="rId94"/>
    <p:sldId id="375" r:id="rId95"/>
    <p:sldId id="469" r:id="rId96"/>
    <p:sldId id="470" r:id="rId97"/>
    <p:sldId id="376" r:id="rId98"/>
    <p:sldId id="377" r:id="rId99"/>
    <p:sldId id="443" r:id="rId100"/>
    <p:sldId id="444" r:id="rId101"/>
    <p:sldId id="445" r:id="rId102"/>
    <p:sldId id="446" r:id="rId103"/>
    <p:sldId id="447" r:id="rId104"/>
    <p:sldId id="448" r:id="rId105"/>
    <p:sldId id="449" r:id="rId106"/>
    <p:sldId id="450" r:id="rId107"/>
    <p:sldId id="451" r:id="rId108"/>
    <p:sldId id="452" r:id="rId109"/>
    <p:sldId id="453" r:id="rId110"/>
    <p:sldId id="454" r:id="rId111"/>
    <p:sldId id="455" r:id="rId112"/>
    <p:sldId id="456" r:id="rId113"/>
    <p:sldId id="473" r:id="rId114"/>
    <p:sldId id="457" r:id="rId115"/>
    <p:sldId id="458" r:id="rId116"/>
    <p:sldId id="459" r:id="rId117"/>
    <p:sldId id="460" r:id="rId118"/>
    <p:sldId id="461" r:id="rId119"/>
    <p:sldId id="462" r:id="rId120"/>
    <p:sldId id="471" r:id="rId121"/>
    <p:sldId id="472" r:id="rId122"/>
    <p:sldId id="463" r:id="rId123"/>
    <p:sldId id="420" r:id="rId124"/>
    <p:sldId id="421" r:id="rId125"/>
    <p:sldId id="422" r:id="rId126"/>
    <p:sldId id="423" r:id="rId127"/>
    <p:sldId id="424" r:id="rId128"/>
    <p:sldId id="425" r:id="rId129"/>
    <p:sldId id="426" r:id="rId130"/>
    <p:sldId id="427" r:id="rId131"/>
    <p:sldId id="428" r:id="rId132"/>
    <p:sldId id="429" r:id="rId133"/>
    <p:sldId id="430" r:id="rId134"/>
    <p:sldId id="431" r:id="rId135"/>
    <p:sldId id="432" r:id="rId136"/>
    <p:sldId id="433" r:id="rId137"/>
    <p:sldId id="434" r:id="rId138"/>
    <p:sldId id="474" r:id="rId139"/>
    <p:sldId id="435" r:id="rId140"/>
    <p:sldId id="437" r:id="rId141"/>
    <p:sldId id="438" r:id="rId142"/>
    <p:sldId id="439" r:id="rId143"/>
    <p:sldId id="442" r:id="rId144"/>
    <p:sldId id="440" r:id="rId145"/>
    <p:sldId id="441" r:id="rId146"/>
    <p:sldId id="464" r:id="rId1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BCDA33-A4D6-1C42-9645-9C2B78C52A55}">
          <p14:sldIdLst>
            <p14:sldId id="475"/>
            <p14:sldId id="566"/>
            <p14:sldId id="565"/>
            <p14:sldId id="256"/>
            <p14:sldId id="465"/>
          </p14:sldIdLst>
        </p14:section>
        <p14:section name="Case 1" id="{B07305AF-F96B-8349-859A-2659BF5900BD}">
          <p14:sldIdLst>
            <p14:sldId id="288"/>
            <p14:sldId id="257"/>
            <p14:sldId id="258"/>
            <p14:sldId id="338"/>
            <p14:sldId id="260"/>
            <p14:sldId id="259"/>
            <p14:sldId id="262"/>
            <p14:sldId id="261"/>
            <p14:sldId id="263"/>
            <p14:sldId id="264"/>
            <p14:sldId id="265"/>
            <p14:sldId id="266"/>
            <p14:sldId id="267"/>
            <p14:sldId id="268"/>
            <p14:sldId id="305"/>
            <p14:sldId id="306"/>
            <p14:sldId id="269"/>
            <p14:sldId id="270"/>
            <p14:sldId id="466"/>
            <p14:sldId id="271"/>
            <p14:sldId id="467"/>
            <p14:sldId id="309"/>
          </p14:sldIdLst>
        </p14:section>
        <p14:section name="Case 2" id="{5A53E4B2-D1CF-DE48-9F9D-B9FDF8333EC1}">
          <p14:sldIdLst>
            <p14:sldId id="289"/>
            <p14:sldId id="290"/>
            <p14:sldId id="339"/>
            <p14:sldId id="291"/>
            <p14:sldId id="292"/>
            <p14:sldId id="293"/>
            <p14:sldId id="294"/>
            <p14:sldId id="295"/>
            <p14:sldId id="296"/>
            <p14:sldId id="297"/>
            <p14:sldId id="298"/>
            <p14:sldId id="299"/>
            <p14:sldId id="300"/>
            <p14:sldId id="301"/>
            <p14:sldId id="307"/>
            <p14:sldId id="308"/>
            <p14:sldId id="311"/>
            <p14:sldId id="302"/>
            <p14:sldId id="303"/>
            <p14:sldId id="312"/>
            <p14:sldId id="313"/>
            <p14:sldId id="304"/>
            <p14:sldId id="314"/>
            <p14:sldId id="310"/>
          </p14:sldIdLst>
        </p14:section>
        <p14:section name="Case 3" id="{023CFB4A-D12B-EC4C-B05F-205B97DD34EC}">
          <p14:sldIdLst>
            <p14:sldId id="315"/>
            <p14:sldId id="316"/>
            <p14:sldId id="317"/>
            <p14:sldId id="340"/>
            <p14:sldId id="318"/>
            <p14:sldId id="319"/>
            <p14:sldId id="320"/>
            <p14:sldId id="321"/>
            <p14:sldId id="322"/>
            <p14:sldId id="323"/>
            <p14:sldId id="341"/>
            <p14:sldId id="342"/>
            <p14:sldId id="343"/>
            <p14:sldId id="344"/>
            <p14:sldId id="345"/>
            <p14:sldId id="346"/>
            <p14:sldId id="347"/>
            <p14:sldId id="348"/>
            <p14:sldId id="349"/>
            <p14:sldId id="350"/>
            <p14:sldId id="351"/>
            <p14:sldId id="468"/>
            <p14:sldId id="354"/>
          </p14:sldIdLst>
        </p14:section>
        <p14:section name="Case 4" id="{C5098673-4D97-BF41-BDEE-985D95E9FB34}">
          <p14:sldIdLst>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5"/>
            <p14:sldId id="469"/>
            <p14:sldId id="470"/>
            <p14:sldId id="376"/>
          </p14:sldIdLst>
        </p14:section>
        <p14:section name="Case 5" id="{0FA25513-7622-D042-9F2E-E6BAD8B5E582}">
          <p14:sldIdLst>
            <p14:sldId id="377"/>
            <p14:sldId id="443"/>
            <p14:sldId id="444"/>
            <p14:sldId id="445"/>
            <p14:sldId id="446"/>
            <p14:sldId id="447"/>
            <p14:sldId id="448"/>
            <p14:sldId id="449"/>
            <p14:sldId id="450"/>
            <p14:sldId id="451"/>
            <p14:sldId id="452"/>
            <p14:sldId id="453"/>
            <p14:sldId id="454"/>
            <p14:sldId id="455"/>
            <p14:sldId id="456"/>
            <p14:sldId id="473"/>
            <p14:sldId id="457"/>
            <p14:sldId id="458"/>
            <p14:sldId id="459"/>
            <p14:sldId id="460"/>
            <p14:sldId id="461"/>
            <p14:sldId id="462"/>
            <p14:sldId id="471"/>
            <p14:sldId id="472"/>
            <p14:sldId id="463"/>
          </p14:sldIdLst>
        </p14:section>
        <p14:section name="Case 6" id="{1BFAFFE0-DB6F-9C48-8FD8-B30BFBD16461}">
          <p14:sldIdLst>
            <p14:sldId id="420"/>
            <p14:sldId id="421"/>
            <p14:sldId id="422"/>
            <p14:sldId id="423"/>
            <p14:sldId id="424"/>
            <p14:sldId id="425"/>
            <p14:sldId id="426"/>
            <p14:sldId id="427"/>
            <p14:sldId id="428"/>
            <p14:sldId id="429"/>
            <p14:sldId id="430"/>
            <p14:sldId id="431"/>
            <p14:sldId id="432"/>
            <p14:sldId id="433"/>
            <p14:sldId id="434"/>
            <p14:sldId id="474"/>
            <p14:sldId id="435"/>
            <p14:sldId id="437"/>
            <p14:sldId id="438"/>
            <p14:sldId id="439"/>
            <p14:sldId id="442"/>
            <p14:sldId id="440"/>
            <p14:sldId id="441"/>
            <p14:sldId id="4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C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8"/>
    <p:restoredTop sz="94694"/>
  </p:normalViewPr>
  <p:slideViewPr>
    <p:cSldViewPr snapToGrid="0">
      <p:cViewPr varScale="1">
        <p:scale>
          <a:sx n="121" d="100"/>
          <a:sy n="121" d="100"/>
        </p:scale>
        <p:origin x="80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19" d="100"/>
          <a:sy n="119" d="100"/>
        </p:scale>
        <p:origin x="4288" y="2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A03A0E-05A1-C53E-FA31-9B781C69ED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B3C03A-5FFA-714F-30C5-6FBFEA3C85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B4D174-D329-BB41-8FFA-B0082D4371C3}" type="datetimeFigureOut">
              <a:rPr lang="en-US" smtClean="0"/>
              <a:t>10/18/23</a:t>
            </a:fld>
            <a:endParaRPr lang="en-US"/>
          </a:p>
        </p:txBody>
      </p:sp>
      <p:sp>
        <p:nvSpPr>
          <p:cNvPr id="4" name="Footer Placeholder 3">
            <a:extLst>
              <a:ext uri="{FF2B5EF4-FFF2-40B4-BE49-F238E27FC236}">
                <a16:creationId xmlns:a16="http://schemas.microsoft.com/office/drawing/2014/main" id="{206F6AFE-0D7D-2697-8CCD-43C64C2F1F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E8FF1E-EEA2-A270-3DFA-60147D3664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6563B9-13C3-EF4A-8496-145F3E0FD178}" type="slidenum">
              <a:rPr lang="en-US" smtClean="0"/>
              <a:t>‹#›</a:t>
            </a:fld>
            <a:endParaRPr lang="en-US"/>
          </a:p>
        </p:txBody>
      </p:sp>
    </p:spTree>
    <p:extLst>
      <p:ext uri="{BB962C8B-B14F-4D97-AF65-F5344CB8AC3E}">
        <p14:creationId xmlns:p14="http://schemas.microsoft.com/office/powerpoint/2010/main" val="38602698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2T16:18:48.914"/>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1184 0,'-33'4,"-1"0,18 4,-15 3,13-2,-9 2,12-3,-1-1,1 1,0 0,3-1,-2 1,2-5,0 4,2-3,-1 0,3-1,-6 0,7 1,-4-1,-2 7,4-8,-9 7,10-5,-6 0,6 3,-3-7,1 7,2-6,-3 5,1-5,-2 5,1-5,1 3,0-1,2-3,-5 3,5 0,-6-2,6 2,-6-3,4 0,-1 0,-5 0,7 0,-4 0,2 4,3-3,-6 2,6-3,-7 0,4 3,-1-2,1 3,1-4,3 3,-7-3,3 3,1-3,-4 0,6 0,-6 0,3 0,0 0,-2 0,6 0,-6 0,2 0,1 0,-3 0,6 0,-9 0,7 0,-5 4,4-4,-1 3,0-3,0 0,1 0,-1 0,0 3,-2-2,5 2,-5-3,3 0,0 0,-3 0,3 0,-1 0,-1 0,2 0,-1 0,-1 0,4 0,-5 0,3 0,-3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0:54:12.594"/>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861 1,'-30'0,"2"0,20 0,-3 0,-5 0,2 0,-2 0,7 0,-9 0,10 0,-9 1,10 1,-2 0,-3 1,2-1,-2 2,-1-1,3 1,-3 0,4-2,1 1,-4-1,4 2,-4-1,1-1,2 1,-3-1,3 0,-2 1,-1-1,1 0,1 1,-2-1,4 0,-4 1,2-2,1 2,-4-1,5-1,-5 2,2-1,0 0,-2 2,3-4,-1 4,-1-4,0 4,0-4,1 3,-1-2,0 2,2-2,-1 1,-2-1,3 0,-3 0,3-1,2 2,-6-2,5 3,-1-1,-1 1,2 1,-2-3,0 1,0-1,1 0,-1 0,2-1,-3 0,3 0,-3 0,1 0,2 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0:54:15.493"/>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1145 196,'-30'0,"1"-2,19 0,-7-4,5 1,-2-1,2 0,0 2,-3-3,3 2,-1 0,1 1,5 0,-5 0,0 1,1-1,-1 0,4 0,0 1,-3-1,2 1,-3-1,3 1,-3-1,2 1,-1 1,-1-3,4 4,-5-4,5 3,-3 0,1-1,2 1,-4 0,1-1,1 1,-1 0,-1-3,4 5,-6-5,6 3,-4-2,1-1,-1 2,1-2,2 3,0-1,-1-1,-1 1,1 1,0-1,1 1,-3 0,1-1,-1 2,3-2,-1 3,-2-3,2 3,-2-2,2 2,0-1,-4 0,5 0,-3 1,3 0,-2 0,1 0,0 0,-3 0,4 0,-5 0,6 0,-5 0,3 0,-2 0,0 0,4 0,-5 0,5 0,-2 0,-2 0,2 0,0 0,-2 0,4 0,-5 0,3 1,-2 1,2 0,1 2,-3-1,3 1,-1 0,-1-1,2-1,-2 1,1-1,1-1,-2 1,1-2,-2 1,3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2T16:18:50.673"/>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1064 300,'-42'-18,"2"10,1-24,2 16,-6-3,10 2,-3 3,11 1,0 1,4 4,-3-1,7 2,1-1,2 0,2 1,0 3,2-3,-1 6,3-5,-6 5,6-5,-7 5,7-5,-6 5,2-5,-3 5,3-6,-2 7,6-7,-6 3,2 0,0 1,2 0,-4 2,5-2,-8-1,5 3,0-2,-2 3,2 0,-3 0,0 0,-1 0,5 0,-4 0,3 0,-3 0,0 0,-1 0,1 0,0-3,-1 2,1-3,-5 1,4 2,-4-3,5 0,3 4,-2-4,6 4,-3 0,-2 0,5 0,-5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2T16:18:52.813"/>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865 775,'-8'-40,"-7"4,-5-5,-2 7,3-8,1 10,1 2,4 6,2 7,4 1,3 8,-6-6,9 3,-13-4,9-1,-10-4,6 4,-6-4,6 5,-2 3,7 2,-2 3,-1-3,0 2,-3-5,-1 1,2-3,-12-4,11 3,-11-3,9 7,0-2,-3 5,7 2,-3 0,0 3,3-3,-2-1,-1 1,3 3,-6-3,2 3,-3-4,3 1,-2-1,2 1,0-1,-2 1,6 3,-6-3,6 6,-7-6,7 3,-6 0,6-2,-6 5,6-5,-3 5,1-2,-1 0,0 2,-2-2,2 3,0 0,-3 0,6 0,-3 0,-2 0,5 0,-4 0,1 0,3 0,-6 0,4 0,-1 0,2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2T16:18:56.433"/>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0 584,'30'-32,"-8"-1,-14 30,-3-6,12 1,-5 1,5-3,-8 2,5 3,-4 0,4-4,-1 4,-3 0,6-3,-6 7,3-7,0 3,-3 0,7-3,-7 3,3 0,0-4,-3 8,7-6,-3 2,-1-4,0 0,-4 0,4 0,1 0,0 0,-1 0,-1 0,-2 0,6 0,-6 1,3 3,0-8,-3 7,3-7,-5 5,4-1,-3 1,4-1,-5 0,1 0,4 0,-4 0,4 1,-5-1,5 4,0-3,1 3,-1-4,0-1,-3 5,6-3,-6 3,2-4,1 0,-3 0,8 4,-8 1,4 0,-1 3,0-7,1 7,3-7,-7 7,3-7,3 7,-5-3,5 4,-3-4,-3 3,12-8,-6 8,8-3,-5 4,-4 0,-1-4,0 3,-4-3,8 4,-5 0,1 0,3 0,-7 0,7 0,-4 0,1 0,3 0,-7 0,6 0,-2 0,4 0,-4 0,5 0,-9 0,8 0,-4 0,5 0,-5 0,0 0,-1 0,1 0,0 0,3 0,-7 0,8 0,-4 0,0 0,2 0,-1 0,-1 0,5 0,-4 0,4 0,-4 0,-1 0,-1 0,1 0,3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2T16:19:06.151"/>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1261 0,'-43'22,"4"-3,6 8,6-4,-5 1,5 2,-5-3,8 0,-6-1,6 4,2-7,0 8,6-12,1 0,0-3,-1 2,4-2,-2 0,5 2,-5-5,5 2,-1-4,-1 3,3-2,-3 3,4-4,-3 0,1 4,-1-3,-2 3,4-1,-6-1,5 2,-5-4,6 0,-3 0,4 0,0 0,-3 0,2-3,-3 3,0-3,3 3,-6-3,2 2,-3-1,0 2,-1 1,1-1,3 1,-2-1,2-3,-3 3,0-3,-1 4,1-4,0 3,-1-3,1 4,3-4,-2 3,2-6,0 5,2-5,-1 5,3-5,-3 6,-2-3,4 0,-5-1,4 0,3-2,-6 5,2-5,1 5,-2-6,4 6,-7-5,7 2,-4-3,2 0,0 0,-1 0,-1 0,4 0,-5 0,2 0,-2 0,3 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4T16:02:57.190"/>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4733 7489,'0'-36,"0"6,0 8,0 7,0-2,0 5,-5-2,4 3,-4 0,5-2,0 4,0-3,0 2,0-3,0 2,0-4,0 9,0-6,0 2,0-2,0 0,0 1,0 0,0-3,0-4,0-9,0 0,0-7,0 3,0-5,0 1,0 4,0 1,0 7,0 5,0 4,0 3,0 0,0 0,0 0,0-3,0 2,0-5,0 5,0-2,0 6,0-2,0 0,0-1,0-1,0 1,0 0,0-2,0 4,0-3,0-4,0 4,0-6,0 7,-2 2,-1-3,0-1,1 1,2 1,0-1,-3-1,3-3,-3 2,3 0,-3-1,3 0,-3-2,3 5,0-5,-3 5,3-2,-3 3,3-3,0 3,-2-7,1 4,-2-4,3 0,0 0,0 3,0-2,-2 7,2-3,-5 5,5-11,-3-1,3-8,0-12,0-3,0 0,0-21,-3 28,2-20,-2 25,3 4,0 2,0 6,0-2,0-1,0 3,0-6,0 6,0-3,0 4,0 0,0 0,0 6,0-3,0 8,0-8,-2 3,1-6,-5 0,6-4,-6-1,5 1,-4 0,4 4,-1 4,2-1,0 7,0-2,0-1,-3 0,3-2,-2 3,2-1,-3 0,2-13,-1-6,2-18,0-3,0-6,-4-16,-4 12,-1-17,-4-30,0-3,1 22,2 30,0 1,-1-27,-1-21,0 9,5 39,4 44,1 6,2-2,-5-11,5 4,-3-18,3 7,0-7,0-1,0 5,-2-18,1 18,-2-15,0 20,3 0,-6 0,5-1,-4 5,4-3,-2 9,0-5,3 12,-3-2,3-4,-2 5,1-12,-1 4,-1-1,2-6,-4 2,4 1,-5 0,6 4,-6 0,6 0,-3 0,0 0,3-7,-3 8,0-12,2 10,-2-7,1 3,1 2,-2 6,3 3,0 2,-2-9,-1-6,-3-6,-5-8,-4-2,-7-19,1 6,-9-13,14 28,-7-3,10 19,0 2,-2 2,2-3,-6 2,5-6,-5 2,5-2,-7-2,8 5,-3 1,7 7,-2 1,7 3,-6 0,6-7,-7 2,4-5,-9-10,2-5,-4-1,2-1,6 12,-2 3,5 2,-4 3,4 3,-1-2,-1-2,2 0,-2-6,0 6,2-2,-2 6,4 1,-1 3,1 0,-1 0,-2 0,0 2,-1-4,-5 3,4-7,-8 1,6 0,-7-2,4 5,-4-2,1 0,0 2,-1-3,-4 0,3 0,-3-4,0-1,-7-11,7 6,-6-11,18 17,-4-1,5 2,-3 2,-7-5,3 5,-11-7,8 3,-4-3,-7-1,9 7,-9-7,13 12,-10-11,8 10,-7-7,9 6,-1 2,1-2,2 0,-1 2,5-1,-2 3,0 2,2-1,-2 1,3 0,0-1,0 4,-3-5,2 2,-5-3,2 1,0-1,-2 0,2 1,0 2,-2-3,2 6,0-5,-2 2,5 0,-5-2,2 4,-3-4,4 2,-4-3,7 4,-7-4,7 4,-7-2,7 0,-6 3,5-3,-2 1,0-2,-1-1,0 1,-2-1,5 1,-5-1,2 0,-3 0,3 1,-2 1,2 0,0 3,-2-4,2 4,-3-4,0 4,0-4,0 2,0-3,-3-1,2 1,-7-1,8 1,-4-1,0 1,4 2,-4-1,4 1,-4 1,3-3,-2 5,6-4,-2 5,2-2,0 2,-2 0,5 0,-2 1,0-1,2 0,1 3,1 0,2 1,-5 2,-3-3,-1 1,-7-2,5-5,-6-1,6 1,-14-6,12 5,-9-3,12 5,0 2,0 0,3 0,-2 0,2-3,-3 3,0-3,0 3,3 2,-2-1,2 2,1-3,-7 0,8 0,-8 0,6 0,1 3,-1-2,5 1,-6 1,6-1,-2 3,2-3,2 3,-4-1,2 0,-3 1,5-1,-7 0,4 1,-3-1,3 0,1 1,0-1,-2 0,-1 1,2-2,0 1,-3 1,2-4,-5 5,5-5,-5 4,5-1,-5-1,5 3,-5-3,5 3,-5-3,5 2,-5-1,5 2,-2-3,3 3,0-3,0 3,1 0,-4-2,3 1,-2-1,2 2,0 0,0 0,0-3,0 3,0-3,0 3,0 0,0 0,0 0,0 0,-2 0,1 0,2 0,-1 0,3 0,-3 0,0 0,0 0,0 0,-2 3,2-3,0 3,1-1,1-1,-4 6,2-6,-3 6,4-6,-1 1,-4 1,4-3,-3 3,0-3,2 2,-2-1,5 1,-1-2,0 0,-2 3,-1-3,5 3,-3-1,1-1,1 3,-4-3,5 1,-2 0,-3 1,5 0,-4 2,4-3,-2 3,0 2,2-3,-1 4,1-5,-1 6,-1-3,2 1,-1-2,1 2,-2-2,3 2,-3 0,3-2,-1 4,-1-4,4 4,-4-2,2 2,0 1,-1-3,4 3,-1-3,-3 3,3 0,0-1,1 1,1 0,0 0,-1 0,3 0,-3-1,1 1,0 0,-1 0,1 0,0 0,1-1,2 3,0-2,0 2,0-2,0-1,0 3,0-3,2 3,5-5,1 0,4-4,-3 1,1-1,3 0,-2 1,2-3,-2 4,0-5,3 5,-3-2,3 3,0-3,-2 2,2-2,-3 3,0-3,-3 1,4-1,-3 0,3-1,-3 0,1-1,1 1,-1-2,2 0,-2-5,0 2,-3-6,2 3,-1-3,0 3,1-1,-2 0,1 2,1-3,-1 3,2-2,-3 2,3-3,-3 3,3-2,-2 2,1-3,-1 1,-1 2,3-2,-3-1,0 3,2-4,-2 3,2 2,3-3,-5 6,5-5,-3 5,1-3,1 4,-1-3,0 3,2 0,-2-2,2 2,-3-3,1 3,1 0,-1 0,2 0,-3 0,1 0,2 0,-1 0,1 0,-2 0,-1 0,3 0,-1 0,0 0,-1 0,-1 0,3 0,-2 0,2 0,-2 0,0 0,2 0,-2 0,2 0,-2 0,2 0,-3 0,3 3,-3-3,2 2,0-2,-1 2,1 1,-1 0,0 1,1-4,-3 5,4-3,-2 3,-1 0,1 0,0 0,0 0,0-1,0 1,-1 2,-1-1,-1 3,-4 0,-1 1,-2 3,0-4,0 3,0-1,-5-1,2 1,-4-3,2 1,0-1,-2 1,-1-1,1 1,0-3,-1 3,1-1,-1-1,-2 0,3 0,-1-1,-2 3,2-3,0 1,-2-2,2 1,-3-1,0 1,3-1,-3-2,3 3,-3-5,1 6,0-4,0-1,0 3,0-5,-3 5,5-4,-5 1,3 0,-2-1,-1 1,5 1,-3-3,-1 2,2 1,-7-3,11 2,-6-2,2 0,1 0,-3 3,1-3,2 3,-3-3,3 0,-4 0,2 0,0 0,1 2,-1-1,-2 1,1-2,0 0,1 0,3 0,-7 0,6 0,-1 2,-2-1,3 1,-3-2,2 0,-3 2,5-1,-4 1,1-2,3 0,-7 0,6 2,-1-1,-3 1,5-2,-8 3,8-3,-4 2,1 1,3-3,-5 2,3-2,2 0,-6 2,5-1,-3 1,2-2,1 0,-3 0,1 0,-1 0,2 0,1 0,-3 0,2-2,-2-1,2-1,2-1,-3-3,5 3,-6-2,5 2,-1 0,-1-2,1 2,1-3,-3 1,5 0,-4-3,3 1,0 1,1-3,0 3,0-3,3 2,-2-1,3-2,-1 2,2-1,0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4T16:03:18.025"/>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1101 189,'-41'0,"4"0,15 0,-4 0,7 0,-2 0,3 0,0 0,3 0,-2 3,2 0,-3 6,3 0,-2 0,5 1,-5-3,5 3,-5-4,5 5,-2-5,6 2,-2 0,-1 0,0 2,-3-1,6 1,-3-2,5 3,-2 0,3 0,-1 0,1 0,2 0,-2 0,4 0,-3 2,3-5,-1 5,2-3,0-1,0 6,0-7,0 3,0 1,0-3,4 4,0-3,3 1,-2-3,5 5,-4-7,7 4,-5-5,3 0,0 1,0-1,0-2,0 2,-1-4,1 1,3-2,-2 0,5 0,-5 0,5 0,-2 0,3 0,-1 0,1 0,0 0,0-3,0-3,0 0,0-3,-3 3,2 0,-2 0,-1-2,4 4,-7-3,3 4,5-5,-6 1,9-1,-7 0,-1-1,4-3,-4 0,1 1,2-1,-5-2,3 1,-4-1,-3 3,3 3,-5-3,2 3,-3-3,0 0,1 0,-1 0,-2 0,0 0,-3-2,0 4,0-3,0-1,0 4,0-5,0 5,0-4,0 4,-3-3,-2 4,-1-3,-4 3,4 0,-4 0,2 2,0-1,-3-1,0 2,-1-2,-2 2,0 0,2 0,-5 3,2 1,-3-1,0 2,3-1,-2 2,2 0,0 0,-2 0,2 0,-6 0,2 0,-6 0,6 0,-6 3,6 0,-3 3,0 0,4 0,-4 3,7-2,-2 4,2-2,0 0,-4 4,7-6,-4 3,8-5,-2 3,4-2,-4 3,4 0,-1-2,2 4,-3-6,2 6,-2-3,2 3,-2 3,2-2,0 2,1 0,1-3,-1 3,2-3,0 0,1 0,1 2,-1-4,2 3,0 1,0-4,0 5,0-5,7 3,-1 0,7 1,-2-2,0-1,4 5,-3-5,6 4,-7-8,3 5,-3-5,0 2,0-2,3-1,-2-2,2 2,0-4,0 4,8-4,0 1,1-2,2 0,-3 0,4 0,0 0,0 0,0 0,-3 0,-2 0,-3 0,0 0,-3 0,-1 0,0 0,-2 0,2 0,-3 0,-3 0,7 0,-6-4,7 0,-5-7,4-1,0 0,9-15,-8 12,11-15,-10 9,11-7,-7 3,3-2,-4 6,0-2,-4 4,0 0,-5 5,0-1,-2 5,-1-1,-3 2,0-1,-2 1,-1-2,-2-4,0 6,-2-3,-1 3,-5 1,-3-5,2 7,-4-4,5 4,-6 1,2-1,-5 0,5-2,-5 2,5-2,-2 2,0 3,3-2,-7 2,7-3,-7 3,4-2,-4 4,0-5,3 3,-2 0,2-2,-3 4,0-1,3-1,-2 2,2-1,-7 2,3 0,-6 0,3 0,-5 0,1 0,0 0,-4 3,3 1,-3 5,4-1,0 4,3-2,-2 2,6-2,-8 4,8-4,0 1,4 0,1-5,3 5,-7-2,7 2,-7 1,4-1,-4 1,3 0,-2-1,5 0,-2-2,3 2,0-5,3 1,0 1,0 0,2 1,-2 1,3-2,-1 3,-2 3,1 1,-1 0,2 2,-2-6,2 3,0-3,1 0,2 2,0-1,1 1,2 1,0-3,0 7,0-4,0 1,0-1,0-3,0 0,0 0,0-1,0 1,0 1,0-1,2 2,1-2,5 0,1 3,2 1,1 3,0-1,-3-2,0-1,-4-6,0 0,4 1,-3-3,4 4,-1-3,0-1,3 1,-1-4,0 2,0-5,0 5,3-4,-3 4,3-5,-3 3,3-3,1 0,0 0,6 0,-6 0,7 0,-1 0,-2 0,6 0,-2-6,3 2,-4-8,3 2,-2-3,4-4,3 0,-2-1,0-5,-1 4,-7-1,3 1,-4 2,-3 2,1-8,-8 10,2-6,-6 11,-2-3,-1 1,-2-2,0-1,0 2,0 0,-3-3,-2 2,-4-2,1 3,-3 0,3 3,-6-3,2 2,-5 0,2-2,-3 2,3-3,-2 0,2 3,-3-2,0 4,3-3,-2 3,5-1,-2 2,3 1,0-1,0 1,0 2,0-2,0 4,0-4,-3 4,2-1,-2 2,0 0,3 0,-7 0,3 0,1 0,0 0,-1 0,1 0,-1 0,1 0,0 0,-1 3,-3 0,0 6,-4 0,3 1,-2 2,-1-3,3 1,-2 1,6-4,-2 4,2-2,0 0,1 2,0-2,-3 4,2-3,1 2,4-3,1-1,1 0,0 0,1 0,-2 2,2-2,-1 0,0 4,3-6,-3 9,3-9,0 4,-1-2,1 3,0-3,-1 2,1-1,0-1,-1 2,1 1,0-3,2 4,1-4,2 5,0 1,0-1,0 3,0-1,0 0,0 2,0-2,0 3,2 0,-1 0,4 0,-1-4,-1 0,2-3,-5 0,5 0,-2-1,1 0,3-1,2-1,1 0,1-3,3 3,-3-1,3 1,-3-3,0 1,0-1,0 1,0-3,0-1,0-2,0 0,-1 0,1 0,0 0,0 0,3 0,-2 0,5-5,-2 1,6-8,-2 2,7-6,-3 2,4-2,-5 3,0 1,-4 0,0 0,-1 0,-2 3,3-6,-3 5,4-6,2 4,-1-4,5 3,11-13,-3 7,7-4,-10 6,-4 4,4 0,-3 0,-1-1,-1 2,-2-1,3 0,-4 0,0 1,-4 2,0-1,-1 4,-2-3,-1 1,0 0,-2-1,2 1,-3-2,0 0,0 0,-3 3,0-3,-3 6,2-5,-2-1,3 0,-5-2,2-1,-2-5,4-3,-1-4,0 3,1-2,-1 6,0 1,-3 1,2 5,-5 0,3 2,-3 2,0-5,0 4,0-4,0 3,0 1,-5-5,2 8,-7-4,-1 0,0 3,0-3,-2 2,4 2,-9-5,7 4,-7-4,7 5,-7-3,7 4,-7-4,7 5,-3-4,3 5,0-2,0 2,0-2,0 2,0 0,0-2,0 4,0-4,-3 5,2-3,-7 1,7 1,-1-1,3 2,1 0,-2 0,0 0,0 0,-2 0,2 0,-3 0,6 0,-2 0,-3 0,0 2,-2 1,4 0,-3 2,-1-2,0 3,-2 0,2 0,-3 0,3 0,-2-1,2 1,-3 3,0-3,0 3,0-3,3 2,-2-1,5 1,-2-3,3 1,0-1,-3 1,5-1,-5 1,6-3,-3 1,-2-1,2 3,-3-1,0 0,2 1,-5 0,6-1,-7 1,7 0,-3-1,-1 1,4 2,-3-2,3 5,-3-5,2 4,-2-3,0 3,2-4,-2 5,0-4,2 3,-5-4,5 5,-5-5,2 5,0-5,1 3,3-4,0 1,3-1,-2 2,2 1,0 0,-1 1,3-4,-3 3,3-1,-5 2,5 1,-2-2,3 3,-3-1,2 1,1 0,-2-1,4 0,-2-2,0 5,4-6,-4 4,2 1,0 0,1-2,2 2,-2-1,1 0,-1 1,2-4,-2 3,1 4,-1-3,2 3,0-1,0-2,0 5,0-5,0 2,0-4,0 1,0 0,0 0,0 2,0-5,0 4,2-2,0-2,6 6,-3-8,3 7,-1-6,-1 2,3 0,-3-4,3 5,-1-5,0 2,2-1,1-1,1 1,5 0,-5-1,5 1,-2 0,3 0,0 0,-4 0,3-1,-2 1,0 0,2 0,-5-1,2-1,0-2,-2 0,2-1,-4 1,1 1,0-2,0 1,0 0,0-1,3 1,-2-2,-1 0,-1 0,-2 0,5 0,0 0,-2 0,4 0,-9 0,6 0,-1 0,0 0,4 0,-3-2,-2 1,0-3,-2 1,2-2,0-1,3 1,-2 2,-1-1,0 3,-1-4,4 0,-2 1,2-3,-2 4,0 0,2-1,-1 1,-2 0,0-2,1 2,0 0,2 0,-2 3,0-2,0 1,0-1,0-1,0 3,-1-5,1 4,2-4,-4 3,6-1,-9-2,9 2,-4-2,2 0,-2 2,-1 0,0 1,-1-1,3 0,-4-1,1 3,3-5,-4 5,4-6,3 6,-3-1,9-1,-9 3,5-6,3 3,-4-3,10 0,-10 3,4 1,-9 0,0 1,-1-4,-1 5,3-5,-4 2,2-2,0-2,-2 3,1-5,1 6,-1-4,3-1,-7 3,5 0,-2-2,2 1,-2-1,1-1,-1 1,-1 2,3-5,-5 5,5-3,-2 1,0 1,1-3,-4 3,3-4,-1 4,-1-1,4-1,-2 2,0-1,2 0,-5 1,4-3,-1 1,0 0,1-1,-1 3,-1-1,3 0,-5 1,4-3,-3 1,1 0,-2-4,0 4,-2-2,1-4,-3 4,1-2,-2 1,0 3,0-3,0 0,0-2,0 4,0-3,0 1,0 0,0-4,0 3,0 2,0 0,0 1,0-2,-3 0,0 1,-2 2,0-2,0 2,0-2,-2-1,1 4,-4-5,5 5,-3-2,1 1,1 3,-3-5,-1 5,1-2,-1 2,3-3,-1 1,-2-1,2 1,-1 2,1-1,-2-1,-1 1,3 1,-2-2,2 6,-2-6,-3 2,4-1,0-1,1 2,-1 0,-2 3,-1-3,2 5,0-5,0 2,-1 1,-1-3,3 2,-4 1,5-3,-5 2,4 0,-4 0,3 1,-2 2,2-5,-1 5,3-3,-5 3,1 0,-1 0,2 0,0 0,0 0,0 0,0 0,0 0,0 0,-3 0,3 3,-4 0,7 2,-2 0,2 3,0-3,1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4T16:03:23.598"/>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743 227,'-32'-5,"1"-1,19 1,-2-1,3 0,0 1,0-1,0 1,3-1,-4 1,5 2,-5-1,2 1,2-2,-4 0,4 0,0 0,-6 0,7 0,-5 2,2-4,4 4,-7-3,5 0,-3 2,3-3,-1 2,0 2,-1-2,0 3,0-3,0 0,0 0,0 0,0 2,0-2,-3 3,4-1,-3-2,2 3,2-1,-7-2,9 5,-6-5,2 3,2-1,-6-2,5 5,-1-2,-2-1,4 3,-4-5,2 5,0-5,0 5,-2-2,2 2,-2 0,2 0,0 0,-2 0,2 0,-1 0,1 0,0 0,-1 0,1 0,-2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4T16:03:43.821"/>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1074 270,'33'34,"3"0,-15 0,9-2,-9 2,-1-4,-2-2,-8-4,3-2,-4-5,-1 0,1-4,-1 9,-3-12,3 16,-3-12,5 13,-2-8,2 8,-5-9,3 9,-3-8,4 8,-4-9,3 4,-3 1,0-5,3 4,-7-4,7-1,-7 5,6-4,-6 5,3-1,-4-4,0 9,0-8,0 8,0-9,0 10,0-10,0 9,0-3,0 4,0-5,0 4,0-8,0 8,0-8,0 3,0-5,0 0,0 0,-3-3,-2 2,0-3,-2 4,2 0,-8 0,3 6,-3-5,0 4,0-4,-4-1,3 0,-2 0,2 1,1-5,-3-1,2 0,-3-2,0 2,-1-3,1 3,-5-2,3 3,-3-4,4-1,-4 5,4-3,-10 4,10-6,-10 6,10-4,-9 3,8-4,-8 5,3-4,1 3,-4-4,8 0,-3-4,-1 3,5-3,-5 0,6 3,0-7,-1 7,1-4,0 1,-1 3,-4-3,3 4,-8-4,9 3,-5-4,1 5,3 0,-3-4,0 3,3-7,-8 8,8-4,-8 4,8-4,-3 3,0-7,3 3,-3-1,5-2,3 3,-2 0,3-3,-4 3,-1-4,1 0,0 0,3 0,-2 0,3 0,0 0,1 0,4 0,-3 0,41 0,-20 0,40 0,-31 4,3 1,-5-1,8 4,-10-4,9 1,-11 2,4-6,-4 3,3 0,-2-3,3 3,-4-4,3 0,-7 0,3 0,0 0,-3 0,3 0,-1 0,2 0,-1 0,4 0,-3 0,0 0,4 0,-4-4,4 3,-4-6,3 2,-3 0,0-2,3 6,-7-3,3 1,0 2,1-6,0 2,8 0,-6-2,7 2,-5-4,0 1,1-1,-1 0,0 0,0 1,1-1,4 0,-4 0,4-4,-4 3,-1-6,0 6,0-6,1 6,-5-2,3 0,-3 2,4-2,4-5,-2 3,7-8,-8 8,4-3,0 3,-3-4,9-6,-9 9,4-8,-1 9,-3-4,3 0,-5 5,1-4,-1 4,0-1,-4-2,4 2,-8 1,7-3,-7 3,4-5,-5 5,1-3,-2 7,2-7,-1 3,1-5,-4-4,3-2,-3-4,0-1,-1 1,1-1,-4-5,3 4,-4-10,0 5,4-7,-2 1,2 0,-4-1,0 7,0 1,0 10,0 2,0 9,0 1,0 4,0-8,0 2,0-6,0-8,0 3,-4-10,-1 7,-1-1,-2 6,7 5,-3 2,1 7,2-3,-6-4,2 6,-7-9,3 1,-8-1,2-8,2 8,-4-3,7 4,-6 1,6 0,-7 3,8-2,-8 6,8-6,-8 6,8-6,-4 6,1-2,3 4,-3-1,4 2,0-1,-4-1,3 1,-3 0,0 0,3 0,-3-1,4 5,0-3,-4 3,4-4,-8 3,7-2,-7 3,3-5,-4 0,-1 1,1-1,-1 0,1 0,0 1,-1 3,1-3,4 4,1-1,0-3,3 4,-3-1,4-2,-4 3,-1-5,1 5,0-3,4 2,0 1,-4-4,3 7,-3-6,4 3,-3-1,-5 2,3 3,-12 0,11 0,-21 0,15 0,-10 0,12 0,1 0,4 0,1 0,4 3,-3-2,-1 3,0-4,2 0,-1 0,3 0,-7 3,7-2,-3 2,-1-3,3 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7147A-934E-594D-9B01-8E866E7D013D}" type="datetimeFigureOut">
              <a:rPr lang="en-US" smtClean="0"/>
              <a:t>10/18/23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03F24-8DF1-5147-AB90-36E2DAC55E74}" type="slidenum">
              <a:rPr lang="en-US" smtClean="0"/>
              <a:t>‹#›</a:t>
            </a:fld>
            <a:endParaRPr lang="en-US"/>
          </a:p>
        </p:txBody>
      </p:sp>
    </p:spTree>
    <p:extLst>
      <p:ext uri="{BB962C8B-B14F-4D97-AF65-F5344CB8AC3E}">
        <p14:creationId xmlns:p14="http://schemas.microsoft.com/office/powerpoint/2010/main" val="3102217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81D4-2D9C-4EC5-BDF1-13C39688F26B}" type="slidenum">
              <a:rPr lang="en-US" smtClean="0"/>
              <a:t>2</a:t>
            </a:fld>
            <a:endParaRPr lang="en-US"/>
          </a:p>
        </p:txBody>
      </p:sp>
    </p:spTree>
    <p:extLst>
      <p:ext uri="{BB962C8B-B14F-4D97-AF65-F5344CB8AC3E}">
        <p14:creationId xmlns:p14="http://schemas.microsoft.com/office/powerpoint/2010/main" val="33922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56</a:t>
            </a:fld>
            <a:endParaRPr lang="en-US"/>
          </a:p>
        </p:txBody>
      </p:sp>
    </p:spTree>
    <p:extLst>
      <p:ext uri="{BB962C8B-B14F-4D97-AF65-F5344CB8AC3E}">
        <p14:creationId xmlns:p14="http://schemas.microsoft.com/office/powerpoint/2010/main" val="176711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63</a:t>
            </a:fld>
            <a:endParaRPr lang="en-US"/>
          </a:p>
        </p:txBody>
      </p:sp>
    </p:spTree>
    <p:extLst>
      <p:ext uri="{BB962C8B-B14F-4D97-AF65-F5344CB8AC3E}">
        <p14:creationId xmlns:p14="http://schemas.microsoft.com/office/powerpoint/2010/main" val="3997232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75</a:t>
            </a:fld>
            <a:endParaRPr lang="en-US"/>
          </a:p>
        </p:txBody>
      </p:sp>
    </p:spTree>
    <p:extLst>
      <p:ext uri="{BB962C8B-B14F-4D97-AF65-F5344CB8AC3E}">
        <p14:creationId xmlns:p14="http://schemas.microsoft.com/office/powerpoint/2010/main" val="213892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79</a:t>
            </a:fld>
            <a:endParaRPr lang="en-US"/>
          </a:p>
        </p:txBody>
      </p:sp>
    </p:spTree>
    <p:extLst>
      <p:ext uri="{BB962C8B-B14F-4D97-AF65-F5344CB8AC3E}">
        <p14:creationId xmlns:p14="http://schemas.microsoft.com/office/powerpoint/2010/main" val="148142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86</a:t>
            </a:fld>
            <a:endParaRPr lang="en-US"/>
          </a:p>
        </p:txBody>
      </p:sp>
    </p:spTree>
    <p:extLst>
      <p:ext uri="{BB962C8B-B14F-4D97-AF65-F5344CB8AC3E}">
        <p14:creationId xmlns:p14="http://schemas.microsoft.com/office/powerpoint/2010/main" val="3694929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98</a:t>
            </a:fld>
            <a:endParaRPr lang="en-US"/>
          </a:p>
        </p:txBody>
      </p:sp>
    </p:spTree>
    <p:extLst>
      <p:ext uri="{BB962C8B-B14F-4D97-AF65-F5344CB8AC3E}">
        <p14:creationId xmlns:p14="http://schemas.microsoft.com/office/powerpoint/2010/main" val="1925461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102</a:t>
            </a:fld>
            <a:endParaRPr lang="en-US"/>
          </a:p>
        </p:txBody>
      </p:sp>
    </p:spTree>
    <p:extLst>
      <p:ext uri="{BB962C8B-B14F-4D97-AF65-F5344CB8AC3E}">
        <p14:creationId xmlns:p14="http://schemas.microsoft.com/office/powerpoint/2010/main" val="3751386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103</a:t>
            </a:fld>
            <a:endParaRPr lang="en-US"/>
          </a:p>
        </p:txBody>
      </p:sp>
    </p:spTree>
    <p:extLst>
      <p:ext uri="{BB962C8B-B14F-4D97-AF65-F5344CB8AC3E}">
        <p14:creationId xmlns:p14="http://schemas.microsoft.com/office/powerpoint/2010/main" val="415769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110</a:t>
            </a:fld>
            <a:endParaRPr lang="en-US"/>
          </a:p>
        </p:txBody>
      </p:sp>
    </p:spTree>
    <p:extLst>
      <p:ext uri="{BB962C8B-B14F-4D97-AF65-F5344CB8AC3E}">
        <p14:creationId xmlns:p14="http://schemas.microsoft.com/office/powerpoint/2010/main" val="383970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123</a:t>
            </a:fld>
            <a:endParaRPr lang="en-US"/>
          </a:p>
        </p:txBody>
      </p:sp>
    </p:spTree>
    <p:extLst>
      <p:ext uri="{BB962C8B-B14F-4D97-AF65-F5344CB8AC3E}">
        <p14:creationId xmlns:p14="http://schemas.microsoft.com/office/powerpoint/2010/main" val="407337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81D4-2D9C-4EC5-BDF1-13C39688F26B}" type="slidenum">
              <a:rPr lang="en-US" smtClean="0"/>
              <a:t>3</a:t>
            </a:fld>
            <a:endParaRPr lang="en-US"/>
          </a:p>
        </p:txBody>
      </p:sp>
    </p:spTree>
    <p:extLst>
      <p:ext uri="{BB962C8B-B14F-4D97-AF65-F5344CB8AC3E}">
        <p14:creationId xmlns:p14="http://schemas.microsoft.com/office/powerpoint/2010/main" val="2321778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127</a:t>
            </a:fld>
            <a:endParaRPr lang="en-US"/>
          </a:p>
        </p:txBody>
      </p:sp>
    </p:spTree>
    <p:extLst>
      <p:ext uri="{BB962C8B-B14F-4D97-AF65-F5344CB8AC3E}">
        <p14:creationId xmlns:p14="http://schemas.microsoft.com/office/powerpoint/2010/main" val="3579014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128</a:t>
            </a:fld>
            <a:endParaRPr lang="en-US"/>
          </a:p>
        </p:txBody>
      </p:sp>
    </p:spTree>
    <p:extLst>
      <p:ext uri="{BB962C8B-B14F-4D97-AF65-F5344CB8AC3E}">
        <p14:creationId xmlns:p14="http://schemas.microsoft.com/office/powerpoint/2010/main" val="826806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135</a:t>
            </a:fld>
            <a:endParaRPr lang="en-US"/>
          </a:p>
        </p:txBody>
      </p:sp>
    </p:spTree>
    <p:extLst>
      <p:ext uri="{BB962C8B-B14F-4D97-AF65-F5344CB8AC3E}">
        <p14:creationId xmlns:p14="http://schemas.microsoft.com/office/powerpoint/2010/main" val="109366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6</a:t>
            </a:fld>
            <a:endParaRPr lang="en-US"/>
          </a:p>
        </p:txBody>
      </p:sp>
    </p:spTree>
    <p:extLst>
      <p:ext uri="{BB962C8B-B14F-4D97-AF65-F5344CB8AC3E}">
        <p14:creationId xmlns:p14="http://schemas.microsoft.com/office/powerpoint/2010/main" val="1648098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10</a:t>
            </a:fld>
            <a:endParaRPr lang="en-US"/>
          </a:p>
        </p:txBody>
      </p:sp>
    </p:spTree>
    <p:extLst>
      <p:ext uri="{BB962C8B-B14F-4D97-AF65-F5344CB8AC3E}">
        <p14:creationId xmlns:p14="http://schemas.microsoft.com/office/powerpoint/2010/main" val="326628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17</a:t>
            </a:fld>
            <a:endParaRPr lang="en-US"/>
          </a:p>
        </p:txBody>
      </p:sp>
    </p:spTree>
    <p:extLst>
      <p:ext uri="{BB962C8B-B14F-4D97-AF65-F5344CB8AC3E}">
        <p14:creationId xmlns:p14="http://schemas.microsoft.com/office/powerpoint/2010/main" val="2409551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28</a:t>
            </a:fld>
            <a:endParaRPr lang="en-US"/>
          </a:p>
        </p:txBody>
      </p:sp>
    </p:spTree>
    <p:extLst>
      <p:ext uri="{BB962C8B-B14F-4D97-AF65-F5344CB8AC3E}">
        <p14:creationId xmlns:p14="http://schemas.microsoft.com/office/powerpoint/2010/main" val="1772350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32</a:t>
            </a:fld>
            <a:endParaRPr lang="en-US"/>
          </a:p>
        </p:txBody>
      </p:sp>
    </p:spTree>
    <p:extLst>
      <p:ext uri="{BB962C8B-B14F-4D97-AF65-F5344CB8AC3E}">
        <p14:creationId xmlns:p14="http://schemas.microsoft.com/office/powerpoint/2010/main" val="132667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39</a:t>
            </a:fld>
            <a:endParaRPr lang="en-US"/>
          </a:p>
        </p:txBody>
      </p:sp>
    </p:spTree>
    <p:extLst>
      <p:ext uri="{BB962C8B-B14F-4D97-AF65-F5344CB8AC3E}">
        <p14:creationId xmlns:p14="http://schemas.microsoft.com/office/powerpoint/2010/main" val="64245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03F24-8DF1-5147-AB90-36E2DAC55E74}" type="slidenum">
              <a:rPr lang="en-US" smtClean="0"/>
              <a:t>52</a:t>
            </a:fld>
            <a:endParaRPr lang="en-US"/>
          </a:p>
        </p:txBody>
      </p:sp>
    </p:spTree>
    <p:extLst>
      <p:ext uri="{BB962C8B-B14F-4D97-AF65-F5344CB8AC3E}">
        <p14:creationId xmlns:p14="http://schemas.microsoft.com/office/powerpoint/2010/main" val="71674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C384D6-ABAB-2543-8713-10E1BE6CDB00}" type="datetimeFigureOut">
              <a:rPr lang="en-US" smtClean="0"/>
              <a:t>10/18/23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3523811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C384D6-ABAB-2543-8713-10E1BE6CDB00}" type="datetimeFigureOut">
              <a:rPr lang="en-US" smtClean="0"/>
              <a:t>10/18/23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336630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C384D6-ABAB-2543-8713-10E1BE6CDB00}" type="datetimeFigureOut">
              <a:rPr lang="en-US" smtClean="0"/>
              <a:t>10/18/23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2459868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4199"/>
            <a:ext cx="10515600" cy="1325563"/>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C384D6-ABAB-2543-8713-10E1BE6CDB00}" type="datetimeFigureOut">
              <a:rPr lang="en-US" smtClean="0"/>
              <a:t>10/18/23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404711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C384D6-ABAB-2543-8713-10E1BE6CDB00}" type="datetimeFigureOut">
              <a:rPr lang="en-US" smtClean="0"/>
              <a:t>10/18/23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1011722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C384D6-ABAB-2543-8713-10E1BE6CDB00}" type="datetimeFigureOut">
              <a:rPr lang="en-US" smtClean="0"/>
              <a:t>10/18/23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147194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C384D6-ABAB-2543-8713-10E1BE6CDB00}" type="datetimeFigureOut">
              <a:rPr lang="en-US" smtClean="0"/>
              <a:t>10/18/23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51173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C384D6-ABAB-2543-8713-10E1BE6CDB00}" type="datetimeFigureOut">
              <a:rPr lang="en-US" smtClean="0"/>
              <a:t>10/18/23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33718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384D6-ABAB-2543-8713-10E1BE6CDB00}" type="datetimeFigureOut">
              <a:rPr lang="en-US" smtClean="0"/>
              <a:t>10/18/23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2793489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C384D6-ABAB-2543-8713-10E1BE6CDB00}" type="datetimeFigureOut">
              <a:rPr lang="en-US" smtClean="0"/>
              <a:t>10/18/23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2250548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C384D6-ABAB-2543-8713-10E1BE6CDB00}" type="datetimeFigureOut">
              <a:rPr lang="en-US" smtClean="0"/>
              <a:t>10/18/23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F4C07-8C21-E545-B4BD-F06B6166AEE2}" type="slidenum">
              <a:rPr lang="en-US" smtClean="0"/>
              <a:t>‹#›</a:t>
            </a:fld>
            <a:endParaRPr lang="en-US"/>
          </a:p>
        </p:txBody>
      </p:sp>
    </p:spTree>
    <p:extLst>
      <p:ext uri="{BB962C8B-B14F-4D97-AF65-F5344CB8AC3E}">
        <p14:creationId xmlns:p14="http://schemas.microsoft.com/office/powerpoint/2010/main" val="21553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384D6-ABAB-2543-8713-10E1BE6CDB00}" type="datetimeFigureOut">
              <a:rPr lang="en-US" smtClean="0"/>
              <a:t>10/18/23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F4C07-8C21-E545-B4BD-F06B6166AEE2}" type="slidenum">
              <a:rPr lang="en-US" smtClean="0"/>
              <a:t>‹#›</a:t>
            </a:fld>
            <a:endParaRPr lang="en-US"/>
          </a:p>
        </p:txBody>
      </p:sp>
    </p:spTree>
    <p:extLst>
      <p:ext uri="{BB962C8B-B14F-4D97-AF65-F5344CB8AC3E}">
        <p14:creationId xmlns:p14="http://schemas.microsoft.com/office/powerpoint/2010/main" val="36782106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customXml" Target="../ink/ink7.xm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customXml" Target="../ink/ink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 Target="slide112.xml"/><Relationship Id="rId7" Type="http://schemas.openxmlformats.org/officeDocument/2006/relationships/slide" Target="slide11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111.xml"/><Relationship Id="rId5" Type="http://schemas.openxmlformats.org/officeDocument/2006/relationships/slide" Target="slide114.xml"/><Relationship Id="rId4" Type="http://schemas.openxmlformats.org/officeDocument/2006/relationships/slide" Target="slide113.xml"/></Relationships>
</file>

<file path=ppt/slides/_rels/slide111.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slide" Target="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slide" Target="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slide" Target="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slide" Target="slide1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slide" Target="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slide" Target="slide119.xml"/><Relationship Id="rId1" Type="http://schemas.openxmlformats.org/officeDocument/2006/relationships/slideLayout" Target="../slideLayouts/slideLayout2.xml"/><Relationship Id="rId6" Type="http://schemas.openxmlformats.org/officeDocument/2006/relationships/slide" Target="slide118.xml"/><Relationship Id="rId5" Type="http://schemas.openxmlformats.org/officeDocument/2006/relationships/slide" Target="slide117.xml"/><Relationship Id="rId4" Type="http://schemas.openxmlformats.org/officeDocument/2006/relationships/slide" Target="slide121.xml"/></Relationships>
</file>

<file path=ppt/slides/_rels/slide117.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slide" Target="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slide" Target="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slide" Target="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slide" Target="slide11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slide" Target="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customXml" Target="../ink/ink11.xml"/><Relationship Id="rId4" Type="http://schemas.openxmlformats.org/officeDocument/2006/relationships/image" Target="../media/image260.png"/></Relationships>
</file>

<file path=ppt/slides/_rels/slide135.xml.rels><?xml version="1.0" encoding="UTF-8" standalone="yes"?>
<Relationships xmlns="http://schemas.openxmlformats.org/package/2006/relationships"><Relationship Id="rId3" Type="http://schemas.openxmlformats.org/officeDocument/2006/relationships/slide" Target="slide137.xml"/><Relationship Id="rId7" Type="http://schemas.openxmlformats.org/officeDocument/2006/relationships/slide" Target="slide14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136.xml"/><Relationship Id="rId5" Type="http://schemas.openxmlformats.org/officeDocument/2006/relationships/slide" Target="slide139.xml"/><Relationship Id="rId4" Type="http://schemas.openxmlformats.org/officeDocument/2006/relationships/slide" Target="slide138.xml"/></Relationships>
</file>

<file path=ppt/slides/_rels/slide136.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slide" Target="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slide" Target="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slide" Target="slide1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slide" Target="slide13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slide" Target="slide13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slide" Target="slide143.xml"/><Relationship Id="rId2" Type="http://schemas.openxmlformats.org/officeDocument/2006/relationships/slide" Target="slide142.xml"/><Relationship Id="rId1" Type="http://schemas.openxmlformats.org/officeDocument/2006/relationships/slideLayout" Target="../slideLayouts/slideLayout2.xml"/><Relationship Id="rId4" Type="http://schemas.openxmlformats.org/officeDocument/2006/relationships/slide" Target="slide144.xml"/></Relationships>
</file>

<file path=ppt/slides/_rels/slide142.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slide" Target="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slide" Target="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slide" Target="slide1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21.xml"/><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3.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slide" Target="slide26.xml"/></Relationships>
</file>

<file path=ppt/slides/_rels/slide2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 Target="slide27.xml"/><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41.xml"/><Relationship Id="rId7" Type="http://schemas.openxmlformats.org/officeDocument/2006/relationships/slide" Target="slide4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slide" Target="slide43.xml"/><Relationship Id="rId4" Type="http://schemas.openxmlformats.org/officeDocument/2006/relationships/slide" Target="slide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slide" Target="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46.xml"/><Relationship Id="rId1" Type="http://schemas.openxmlformats.org/officeDocument/2006/relationships/slideLayout" Target="../slideLayouts/slideLayout2.xml"/><Relationship Id="rId6" Type="http://schemas.openxmlformats.org/officeDocument/2006/relationships/slide" Target="slide48.xml"/><Relationship Id="rId5" Type="http://schemas.openxmlformats.org/officeDocument/2006/relationships/slide" Target="slide50.xml"/><Relationship Id="rId4" Type="http://schemas.openxmlformats.org/officeDocument/2006/relationships/slide" Target="slide47.xml"/></Relationships>
</file>

<file path=ppt/slides/_rels/slide46.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slide" Target="slide51.xml"/><Relationship Id="rId4" Type="http://schemas.openxmlformats.org/officeDocument/2006/relationships/slide" Target="slide45.xml"/></Relationships>
</file>

<file path=ppt/slides/_rels/slide49.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png"/><Relationship Id="rId18" Type="http://schemas.openxmlformats.org/officeDocument/2006/relationships/slide" Target="slide123.xml"/><Relationship Id="rId3" Type="http://schemas.openxmlformats.org/officeDocument/2006/relationships/slide" Target="slide6.xml"/><Relationship Id="rId7" Type="http://schemas.openxmlformats.org/officeDocument/2006/relationships/image" Target="../media/image28.png"/><Relationship Id="rId12" Type="http://schemas.openxmlformats.org/officeDocument/2006/relationships/slide" Target="slide75.xml"/><Relationship Id="rId17"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slide" Target="slide28.xml"/><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slide" Target="slide98.xml"/><Relationship Id="rId10" Type="http://schemas.openxmlformats.org/officeDocument/2006/relationships/image" Target="../media/image30.png"/><Relationship Id="rId19" Type="http://schemas.openxmlformats.org/officeDocument/2006/relationships/image" Target="../media/image60.png"/><Relationship Id="rId4" Type="http://schemas.openxmlformats.org/officeDocument/2006/relationships/image" Target="../media/image10.png"/><Relationship Id="rId9" Type="http://schemas.openxmlformats.org/officeDocument/2006/relationships/slide" Target="slide52.xml"/><Relationship Id="rId1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 Target="slide65.xml"/><Relationship Id="rId7" Type="http://schemas.openxmlformats.org/officeDocument/2006/relationships/slide" Target="slide6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slide" Target="slide67.xml"/><Relationship Id="rId4" Type="http://schemas.openxmlformats.org/officeDocument/2006/relationships/slide" Target="slide66.xml"/></Relationships>
</file>

<file path=ppt/slides/_rels/slide64.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slide" Target="slide72.xml"/><Relationship Id="rId1" Type="http://schemas.openxmlformats.org/officeDocument/2006/relationships/slideLayout" Target="../slideLayouts/slideLayout2.xml"/><Relationship Id="rId4" Type="http://schemas.openxmlformats.org/officeDocument/2006/relationships/slide" Target="slide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slide" Target="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7.png"/><Relationship Id="rId4" Type="http://schemas.openxmlformats.org/officeDocument/2006/relationships/image" Target="../media/image140.png"/><Relationship Id="rId9" Type="http://schemas.openxmlformats.org/officeDocument/2006/relationships/customXml" Target="../ink/ink4.xml"/></Relationships>
</file>

<file path=ppt/slides/_rels/slide86.xml.rels><?xml version="1.0" encoding="UTF-8" standalone="yes"?>
<Relationships xmlns="http://schemas.openxmlformats.org/package/2006/relationships"><Relationship Id="rId3" Type="http://schemas.openxmlformats.org/officeDocument/2006/relationships/slide" Target="slide88.xml"/><Relationship Id="rId7" Type="http://schemas.openxmlformats.org/officeDocument/2006/relationships/slide" Target="slide9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87.xml"/><Relationship Id="rId5" Type="http://schemas.openxmlformats.org/officeDocument/2006/relationships/slide" Target="slide90.xml"/><Relationship Id="rId4" Type="http://schemas.openxmlformats.org/officeDocument/2006/relationships/slide" Target="slide89.xml"/></Relationships>
</file>

<file path=ppt/slides/_rels/slide87.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slide" Target="slide93.xml"/><Relationship Id="rId1" Type="http://schemas.openxmlformats.org/officeDocument/2006/relationships/slideLayout" Target="../slideLayouts/slideLayout2.xml"/><Relationship Id="rId5" Type="http://schemas.openxmlformats.org/officeDocument/2006/relationships/slide" Target="slide94.xml"/><Relationship Id="rId4" Type="http://schemas.openxmlformats.org/officeDocument/2006/relationships/slide" Target="slide95.xml"/></Relationships>
</file>

<file path=ppt/slides/_rels/slide93.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BC8B-A899-4FDB-D88D-33632AB5297B}"/>
              </a:ext>
            </a:extLst>
          </p:cNvPr>
          <p:cNvSpPr>
            <a:spLocks noGrp="1"/>
          </p:cNvSpPr>
          <p:nvPr>
            <p:ph type="ctrTitle"/>
          </p:nvPr>
        </p:nvSpPr>
        <p:spPr>
          <a:xfrm>
            <a:off x="57807" y="207832"/>
            <a:ext cx="12076386" cy="1928813"/>
          </a:xfrm>
        </p:spPr>
        <p:txBody>
          <a:bodyPr/>
          <a:lstStyle/>
          <a:p>
            <a:r>
              <a:rPr lang="en-US" b="1" dirty="0"/>
              <a:t>Interactive Diagnostic</a:t>
            </a:r>
            <a:br>
              <a:rPr lang="en-US" b="1" dirty="0"/>
            </a:br>
            <a:r>
              <a:rPr lang="en-US" b="1" dirty="0"/>
              <a:t>Learning Tool</a:t>
            </a:r>
          </a:p>
        </p:txBody>
      </p:sp>
      <p:pic>
        <p:nvPicPr>
          <p:cNvPr id="5" name="Picture 4" descr="Screen Clipping">
            <a:extLst>
              <a:ext uri="{FF2B5EF4-FFF2-40B4-BE49-F238E27FC236}">
                <a16:creationId xmlns:a16="http://schemas.microsoft.com/office/drawing/2014/main" id="{BB47C373-C9F3-5E24-0196-43066BE32B7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48" b="97203" l="2105" r="97895">
                        <a14:foregroundMark x1="12982" y1="17483" x2="7018" y2="58042"/>
                        <a14:foregroundMark x1="7018" y1="58042" x2="31228" y2="92308"/>
                        <a14:foregroundMark x1="31228" y1="92308" x2="73684" y2="93007"/>
                        <a14:foregroundMark x1="73684" y1="93007" x2="93333" y2="55594"/>
                        <a14:foregroundMark x1="93333" y1="55594" x2="83509" y2="14336"/>
                        <a14:foregroundMark x1="83509" y1="14336" x2="44561" y2="3497"/>
                        <a14:foregroundMark x1="44561" y1="3497" x2="17544" y2="15035"/>
                        <a14:foregroundMark x1="8070" y1="25874" x2="9474" y2="68182"/>
                        <a14:foregroundMark x1="9474" y1="68182" x2="42807" y2="95455"/>
                        <a14:foregroundMark x1="42807" y1="95455" x2="71228" y2="91608"/>
                        <a14:foregroundMark x1="4561" y1="30420" x2="7368" y2="70629"/>
                        <a14:foregroundMark x1="7368" y1="70629" x2="41053" y2="92308"/>
                        <a14:foregroundMark x1="41053" y1="92308" x2="50877" y2="94406"/>
                        <a14:foregroundMark x1="27368" y1="17133" x2="69825" y2="13986"/>
                        <a14:foregroundMark x1="69825" y1="13986" x2="74386" y2="15734"/>
                        <a14:foregroundMark x1="49825" y1="11538" x2="56842" y2="11888"/>
                        <a14:foregroundMark x1="57544" y1="11538" x2="57544" y2="11538"/>
                        <a14:foregroundMark x1="40351" y1="10140" x2="40351" y2="10140"/>
                        <a14:foregroundMark x1="37895" y1="87762" x2="37895" y2="87762"/>
                        <a14:foregroundMark x1="52982" y1="89860" x2="69474" y2="84266"/>
                        <a14:foregroundMark x1="76842" y1="81469" x2="79298" y2="78671"/>
                        <a14:foregroundMark x1="88421" y1="53846" x2="88421" y2="53846"/>
                        <a14:foregroundMark x1="88421" y1="53846" x2="88421" y2="53846"/>
                        <a14:foregroundMark x1="88772" y1="44406" x2="88772" y2="56643"/>
                        <a14:foregroundMark x1="85614" y1="17483" x2="93684" y2="32517"/>
                        <a14:foregroundMark x1="94386" y1="32517" x2="95439" y2="51399"/>
                        <a14:foregroundMark x1="95439" y1="41958" x2="96491" y2="65734"/>
                        <a14:foregroundMark x1="97895" y1="48252" x2="96491" y2="55594"/>
                        <a14:foregroundMark x1="93333" y1="66084" x2="80351" y2="88112"/>
                        <a14:foregroundMark x1="64561" y1="96154" x2="36842" y2="94056"/>
                        <a14:foregroundMark x1="47018" y1="97203" x2="51579" y2="97552"/>
                        <a14:foregroundMark x1="30526" y1="94056" x2="8070" y2="72028"/>
                        <a14:foregroundMark x1="3509" y1="62238" x2="2456" y2="40210"/>
                        <a14:foregroundMark x1="24211" y1="11189" x2="56842" y2="4895"/>
                        <a14:foregroundMark x1="24561" y1="8392" x2="42807" y2="3497"/>
                        <a14:foregroundMark x1="44912" y1="2797" x2="73333" y2="8741"/>
                        <a14:foregroundMark x1="40702" y1="41259" x2="54035" y2="41259"/>
                      </a14:backgroundRemoval>
                    </a14:imgEffect>
                  </a14:imgLayer>
                </a14:imgProps>
              </a:ext>
              <a:ext uri="{28A0092B-C50C-407E-A947-70E740481C1C}">
                <a14:useLocalDpi xmlns:a14="http://schemas.microsoft.com/office/drawing/2010/main"/>
              </a:ext>
            </a:extLst>
          </a:blip>
          <a:srcRect/>
          <a:stretch/>
        </p:blipFill>
        <p:spPr>
          <a:xfrm>
            <a:off x="10221622" y="4942596"/>
            <a:ext cx="1710030" cy="1710093"/>
          </a:xfrm>
          <a:prstGeom prst="rect">
            <a:avLst/>
          </a:prstGeom>
        </p:spPr>
      </p:pic>
      <p:sp>
        <p:nvSpPr>
          <p:cNvPr id="7" name="TextBox 6">
            <a:extLst>
              <a:ext uri="{FF2B5EF4-FFF2-40B4-BE49-F238E27FC236}">
                <a16:creationId xmlns:a16="http://schemas.microsoft.com/office/drawing/2014/main" id="{03E79798-0582-BC54-4536-1A1623540E89}"/>
              </a:ext>
            </a:extLst>
          </p:cNvPr>
          <p:cNvSpPr txBox="1"/>
          <p:nvPr/>
        </p:nvSpPr>
        <p:spPr>
          <a:xfrm>
            <a:off x="3383609" y="2634272"/>
            <a:ext cx="6242051" cy="2308324"/>
          </a:xfrm>
          <a:prstGeom prst="rect">
            <a:avLst/>
          </a:prstGeom>
          <a:noFill/>
        </p:spPr>
        <p:txBody>
          <a:bodyPr wrap="square" rtlCol="0">
            <a:spAutoFit/>
          </a:bodyPr>
          <a:lstStyle/>
          <a:p>
            <a:r>
              <a:rPr lang="en-US" b="1" dirty="0"/>
              <a:t>Created by:</a:t>
            </a:r>
          </a:p>
          <a:p>
            <a:r>
              <a:rPr lang="en-US" dirty="0"/>
              <a:t>James Hawkins, DDS, MS</a:t>
            </a:r>
          </a:p>
          <a:p>
            <a:r>
              <a:rPr lang="en-US" dirty="0"/>
              <a:t>Commander, Dental Corps, United States Navy</a:t>
            </a:r>
          </a:p>
          <a:p>
            <a:r>
              <a:rPr lang="en-US" dirty="0"/>
              <a:t>Chair, Orofacial Pain Center</a:t>
            </a:r>
          </a:p>
          <a:p>
            <a:r>
              <a:rPr lang="en-US" dirty="0"/>
              <a:t>Naval Postgraduate Dental School</a:t>
            </a:r>
          </a:p>
          <a:p>
            <a:r>
              <a:rPr lang="en-US" dirty="0"/>
              <a:t>Naval Medical Leader &amp; Professional Development Command</a:t>
            </a:r>
          </a:p>
          <a:p>
            <a:r>
              <a:rPr lang="en-US" dirty="0"/>
              <a:t>Associate Professor</a:t>
            </a:r>
          </a:p>
          <a:p>
            <a:r>
              <a:rPr lang="en-US" dirty="0"/>
              <a:t>Uniformed Services University Postgraduate Dental College</a:t>
            </a:r>
          </a:p>
        </p:txBody>
      </p:sp>
      <p:pic>
        <p:nvPicPr>
          <p:cNvPr id="9" name="Picture 8" descr="A black and white sign with white text&#10;&#10;Description automatically generated with medium confidence">
            <a:extLst>
              <a:ext uri="{FF2B5EF4-FFF2-40B4-BE49-F238E27FC236}">
                <a16:creationId xmlns:a16="http://schemas.microsoft.com/office/drawing/2014/main" id="{6BBB9E04-2DCC-DDF7-BC37-CBD1DAE31FC5}"/>
              </a:ext>
            </a:extLst>
          </p:cNvPr>
          <p:cNvPicPr>
            <a:picLocks noChangeAspect="1"/>
          </p:cNvPicPr>
          <p:nvPr/>
        </p:nvPicPr>
        <p:blipFill>
          <a:blip r:embed="rId4"/>
          <a:stretch>
            <a:fillRect/>
          </a:stretch>
        </p:blipFill>
        <p:spPr>
          <a:xfrm>
            <a:off x="260348" y="4942596"/>
            <a:ext cx="2527300" cy="1574800"/>
          </a:xfrm>
          <a:prstGeom prst="rect">
            <a:avLst/>
          </a:prstGeom>
        </p:spPr>
      </p:pic>
    </p:spTree>
    <p:extLst>
      <p:ext uri="{BB962C8B-B14F-4D97-AF65-F5344CB8AC3E}">
        <p14:creationId xmlns:p14="http://schemas.microsoft.com/office/powerpoint/2010/main" val="1127602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Medical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018903"/>
            <a:ext cx="11027979" cy="5839097"/>
          </a:xfrm>
        </p:spPr>
        <p:txBody>
          <a:bodyPr>
            <a:normAutofit fontScale="85000" lnSpcReduction="20000"/>
          </a:bodyPr>
          <a:lstStyle/>
          <a:p>
            <a:pPr>
              <a:lnSpc>
                <a:spcPct val="150000"/>
              </a:lnSpc>
            </a:pPr>
            <a:r>
              <a:rPr lang="en-US" b="1" spc="300" dirty="0"/>
              <a:t>Global Health:</a:t>
            </a:r>
            <a:r>
              <a:rPr lang="en-US" spc="300" dirty="0"/>
              <a:t> Healthy</a:t>
            </a:r>
          </a:p>
          <a:p>
            <a:pPr>
              <a:lnSpc>
                <a:spcPct val="150000"/>
              </a:lnSpc>
            </a:pPr>
            <a:r>
              <a:rPr lang="en-US" b="1" spc="300" dirty="0"/>
              <a:t>Trauma and Surgical History: </a:t>
            </a:r>
          </a:p>
          <a:p>
            <a:pPr lvl="1">
              <a:lnSpc>
                <a:spcPct val="150000"/>
              </a:lnSpc>
            </a:pPr>
            <a:r>
              <a:rPr lang="en-US" sz="2800" spc="300" dirty="0"/>
              <a:t>No trauma. Wisdom teeth removed at 18 years old.</a:t>
            </a:r>
            <a:endParaRPr lang="en-US" sz="2800" b="1" spc="300" dirty="0"/>
          </a:p>
          <a:p>
            <a:pPr>
              <a:lnSpc>
                <a:spcPct val="150000"/>
              </a:lnSpc>
            </a:pPr>
            <a:r>
              <a:rPr lang="en-US" b="1" spc="300" dirty="0"/>
              <a:t>Medications: </a:t>
            </a:r>
          </a:p>
          <a:p>
            <a:pPr lvl="1">
              <a:lnSpc>
                <a:spcPct val="150000"/>
              </a:lnSpc>
            </a:pPr>
            <a:r>
              <a:rPr lang="en-US" sz="2800" spc="300" dirty="0"/>
              <a:t>Ibuprofen 600mg prn (avg once per month with headache)</a:t>
            </a:r>
          </a:p>
          <a:p>
            <a:pPr lvl="1">
              <a:lnSpc>
                <a:spcPct val="150000"/>
              </a:lnSpc>
            </a:pPr>
            <a:r>
              <a:rPr lang="en-US" sz="2800" spc="300" dirty="0"/>
              <a:t>Oral contraceptive daily</a:t>
            </a:r>
          </a:p>
          <a:p>
            <a:pPr>
              <a:lnSpc>
                <a:spcPct val="150000"/>
              </a:lnSpc>
            </a:pPr>
            <a:r>
              <a:rPr lang="en-US" b="1" spc="300" dirty="0"/>
              <a:t>Allergies: </a:t>
            </a:r>
            <a:r>
              <a:rPr lang="en-US" spc="300" dirty="0"/>
              <a:t>None</a:t>
            </a:r>
          </a:p>
          <a:p>
            <a:pPr>
              <a:lnSpc>
                <a:spcPct val="150000"/>
              </a:lnSpc>
            </a:pPr>
            <a:r>
              <a:rPr lang="en-US" b="1" spc="300" dirty="0"/>
              <a:t>Family Medical History: </a:t>
            </a:r>
            <a:r>
              <a:rPr lang="en-US" spc="300" dirty="0"/>
              <a:t>No pertinent findings</a:t>
            </a:r>
          </a:p>
          <a:p>
            <a:pPr>
              <a:lnSpc>
                <a:spcPct val="150000"/>
              </a:lnSpc>
            </a:pPr>
            <a:r>
              <a:rPr lang="en-US" b="1" spc="300" dirty="0"/>
              <a:t>Other Pain(s): </a:t>
            </a:r>
          </a:p>
          <a:p>
            <a:pPr lvl="1">
              <a:lnSpc>
                <a:spcPct val="150000"/>
              </a:lnSpc>
            </a:pPr>
            <a:r>
              <a:rPr lang="en-US" sz="2800" spc="300" dirty="0"/>
              <a:t>Menstrual migraine 1 day per month</a:t>
            </a:r>
          </a:p>
          <a:p>
            <a:pPr lvl="1">
              <a:lnSpc>
                <a:spcPct val="150000"/>
              </a:lnSpc>
            </a:pPr>
            <a:endParaRPr lang="en-US" b="1" spc="300" dirty="0"/>
          </a:p>
        </p:txBody>
      </p:sp>
    </p:spTree>
    <p:extLst>
      <p:ext uri="{BB962C8B-B14F-4D97-AF65-F5344CB8AC3E}">
        <p14:creationId xmlns:p14="http://schemas.microsoft.com/office/powerpoint/2010/main" val="38831770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01783"/>
            <a:ext cx="11092543" cy="5944235"/>
          </a:xfrm>
        </p:spPr>
        <p:txBody>
          <a:bodyPr>
            <a:normAutofit/>
          </a:bodyPr>
          <a:lstStyle/>
          <a:p>
            <a:pPr>
              <a:lnSpc>
                <a:spcPct val="150000"/>
              </a:lnSpc>
            </a:pPr>
            <a:r>
              <a:rPr lang="en-US" b="1" spc="300" dirty="0"/>
              <a:t>Location of Pain: </a:t>
            </a:r>
          </a:p>
          <a:p>
            <a:pPr lvl="1">
              <a:lnSpc>
                <a:spcPct val="150000"/>
              </a:lnSpc>
            </a:pPr>
            <a:r>
              <a:rPr lang="en-US" spc="300" dirty="0"/>
              <a:t>Bilateral masseter area pain</a:t>
            </a:r>
          </a:p>
          <a:p>
            <a:pPr>
              <a:lnSpc>
                <a:spcPct val="150000"/>
              </a:lnSpc>
            </a:pPr>
            <a:r>
              <a:rPr lang="en-US" b="1" spc="300" dirty="0"/>
              <a:t>Quality: D</a:t>
            </a:r>
            <a:r>
              <a:rPr lang="en-US" spc="300" dirty="0"/>
              <a:t>ull / achy</a:t>
            </a:r>
          </a:p>
          <a:p>
            <a:pPr>
              <a:lnSpc>
                <a:spcPct val="150000"/>
              </a:lnSpc>
            </a:pPr>
            <a:r>
              <a:rPr lang="en-US" b="1" spc="300" dirty="0"/>
              <a:t>Intensity: </a:t>
            </a:r>
            <a:r>
              <a:rPr lang="en-US" spc="300" dirty="0"/>
              <a:t>now – 5/10; average – 5/10; worst – 7/10</a:t>
            </a:r>
          </a:p>
          <a:p>
            <a:pPr>
              <a:lnSpc>
                <a:spcPct val="150000"/>
              </a:lnSpc>
            </a:pPr>
            <a:r>
              <a:rPr lang="en-US" b="1" spc="300" dirty="0"/>
              <a:t>Frequency: </a:t>
            </a:r>
            <a:r>
              <a:rPr lang="en-US" spc="300" dirty="0"/>
              <a:t>Daily</a:t>
            </a:r>
          </a:p>
          <a:p>
            <a:pPr>
              <a:lnSpc>
                <a:spcPct val="150000"/>
              </a:lnSpc>
            </a:pPr>
            <a:r>
              <a:rPr lang="en-US" b="1" spc="300" dirty="0"/>
              <a:t>Duration: </a:t>
            </a:r>
            <a:r>
              <a:rPr lang="en-US" spc="300" dirty="0"/>
              <a:t>Constant </a:t>
            </a:r>
          </a:p>
          <a:p>
            <a:pPr>
              <a:lnSpc>
                <a:spcPct val="150000"/>
              </a:lnSpc>
            </a:pPr>
            <a:r>
              <a:rPr lang="en-US" b="1" spc="300" dirty="0"/>
              <a:t>Pattern: </a:t>
            </a:r>
            <a:r>
              <a:rPr lang="en-US" spc="300" dirty="0"/>
              <a:t>Worst on awakening</a:t>
            </a:r>
            <a:endParaRPr lang="en-US" b="1" spc="300" dirty="0"/>
          </a:p>
        </p:txBody>
      </p:sp>
    </p:spTree>
    <p:extLst>
      <p:ext uri="{BB962C8B-B14F-4D97-AF65-F5344CB8AC3E}">
        <p14:creationId xmlns:p14="http://schemas.microsoft.com/office/powerpoint/2010/main" val="14976269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169561"/>
            <a:ext cx="11144794" cy="5944235"/>
          </a:xfrm>
        </p:spPr>
        <p:txBody>
          <a:bodyPr>
            <a:normAutofit/>
          </a:bodyPr>
          <a:lstStyle/>
          <a:p>
            <a:pPr>
              <a:lnSpc>
                <a:spcPct val="150000"/>
              </a:lnSpc>
            </a:pPr>
            <a:r>
              <a:rPr lang="en-US" b="1" spc="300" dirty="0"/>
              <a:t>Initiating: </a:t>
            </a:r>
            <a:r>
              <a:rPr lang="en-US" spc="300" dirty="0"/>
              <a:t>None</a:t>
            </a:r>
          </a:p>
          <a:p>
            <a:pPr>
              <a:lnSpc>
                <a:spcPct val="150000"/>
              </a:lnSpc>
            </a:pPr>
            <a:r>
              <a:rPr lang="en-US" b="1" spc="300" dirty="0"/>
              <a:t>Aggravating: </a:t>
            </a:r>
            <a:r>
              <a:rPr lang="en-US" spc="300" dirty="0"/>
              <a:t>“I don’t know”</a:t>
            </a:r>
          </a:p>
          <a:p>
            <a:pPr>
              <a:lnSpc>
                <a:spcPct val="150000"/>
              </a:lnSpc>
            </a:pPr>
            <a:r>
              <a:rPr lang="en-US" b="1" spc="300" dirty="0"/>
              <a:t>Alleviating: </a:t>
            </a:r>
            <a:r>
              <a:rPr lang="en-US" spc="300" dirty="0"/>
              <a:t>Ibuprofen 600mg helps reduce intensity 30%</a:t>
            </a:r>
          </a:p>
          <a:p>
            <a:pPr>
              <a:lnSpc>
                <a:spcPct val="150000"/>
              </a:lnSpc>
            </a:pPr>
            <a:r>
              <a:rPr lang="en-US" b="1" spc="300" dirty="0"/>
              <a:t>Associated Symptoms: </a:t>
            </a:r>
            <a:r>
              <a:rPr lang="en-US" spc="300" dirty="0"/>
              <a:t>None</a:t>
            </a:r>
          </a:p>
          <a:p>
            <a:pPr>
              <a:lnSpc>
                <a:spcPct val="150000"/>
              </a:lnSpc>
            </a:pPr>
            <a:r>
              <a:rPr lang="en-US" b="1" spc="300" dirty="0"/>
              <a:t>Previous Treatment:</a:t>
            </a:r>
          </a:p>
          <a:p>
            <a:pPr lvl="1">
              <a:lnSpc>
                <a:spcPct val="150000"/>
              </a:lnSpc>
            </a:pPr>
            <a:r>
              <a:rPr lang="en-US" spc="300" dirty="0"/>
              <a:t>Maxillary dental night guards – No benefit</a:t>
            </a:r>
          </a:p>
          <a:p>
            <a:pPr lvl="1">
              <a:lnSpc>
                <a:spcPct val="150000"/>
              </a:lnSpc>
            </a:pPr>
            <a:r>
              <a:rPr lang="en-US" spc="300" dirty="0"/>
              <a:t>TMJ injections with steroids – No benefit</a:t>
            </a:r>
          </a:p>
          <a:p>
            <a:pPr lvl="1">
              <a:lnSpc>
                <a:spcPct val="150000"/>
              </a:lnSpc>
            </a:pPr>
            <a:r>
              <a:rPr lang="en-US" spc="300" dirty="0"/>
              <a:t>Chiropractic jaw adjustments – No benefit</a:t>
            </a:r>
          </a:p>
        </p:txBody>
      </p:sp>
    </p:spTree>
    <p:extLst>
      <p:ext uri="{BB962C8B-B14F-4D97-AF65-F5344CB8AC3E}">
        <p14:creationId xmlns:p14="http://schemas.microsoft.com/office/powerpoint/2010/main" val="19077043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Medical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047710"/>
            <a:ext cx="11544663" cy="5837722"/>
          </a:xfrm>
        </p:spPr>
        <p:txBody>
          <a:bodyPr>
            <a:normAutofit/>
          </a:bodyPr>
          <a:lstStyle/>
          <a:p>
            <a:pPr>
              <a:lnSpc>
                <a:spcPct val="150000"/>
              </a:lnSpc>
            </a:pPr>
            <a:r>
              <a:rPr lang="en-US" sz="3200" b="1" spc="300" dirty="0"/>
              <a:t>Global Health:</a:t>
            </a:r>
            <a:r>
              <a:rPr lang="en-US" sz="3200" spc="300" dirty="0"/>
              <a:t> No systemic concerns</a:t>
            </a:r>
          </a:p>
          <a:p>
            <a:pPr>
              <a:lnSpc>
                <a:spcPct val="150000"/>
              </a:lnSpc>
            </a:pPr>
            <a:r>
              <a:rPr lang="en-US" sz="3200" b="1" spc="300" dirty="0"/>
              <a:t>Trauma and Surgical History: </a:t>
            </a:r>
            <a:r>
              <a:rPr lang="en-US" sz="3200" spc="300" dirty="0"/>
              <a:t>None</a:t>
            </a:r>
            <a:endParaRPr lang="en-US" sz="3200" b="1" spc="300" dirty="0"/>
          </a:p>
          <a:p>
            <a:pPr>
              <a:lnSpc>
                <a:spcPct val="150000"/>
              </a:lnSpc>
            </a:pPr>
            <a:r>
              <a:rPr lang="en-US" sz="3200" b="1" spc="300" dirty="0"/>
              <a:t>Medications: </a:t>
            </a:r>
          </a:p>
          <a:p>
            <a:pPr lvl="1">
              <a:lnSpc>
                <a:spcPct val="150000"/>
              </a:lnSpc>
            </a:pPr>
            <a:r>
              <a:rPr lang="en-US" sz="2800" spc="300" dirty="0"/>
              <a:t>OTC Ibuprofen 600mg 5 days per week for 2 years</a:t>
            </a:r>
          </a:p>
          <a:p>
            <a:pPr>
              <a:lnSpc>
                <a:spcPct val="150000"/>
              </a:lnSpc>
            </a:pPr>
            <a:r>
              <a:rPr lang="en-US" sz="3200" b="1" spc="300" dirty="0"/>
              <a:t>Allergies: </a:t>
            </a:r>
            <a:r>
              <a:rPr lang="en-US" sz="3200" spc="300" dirty="0"/>
              <a:t>None</a:t>
            </a:r>
          </a:p>
          <a:p>
            <a:pPr>
              <a:lnSpc>
                <a:spcPct val="150000"/>
              </a:lnSpc>
            </a:pPr>
            <a:r>
              <a:rPr lang="en-US" sz="3200" b="1" spc="300" dirty="0"/>
              <a:t>Family Medical History: </a:t>
            </a:r>
            <a:r>
              <a:rPr lang="en-US" sz="3200" spc="300" dirty="0"/>
              <a:t>No pertinent findings</a:t>
            </a:r>
          </a:p>
        </p:txBody>
      </p:sp>
    </p:spTree>
    <p:extLst>
      <p:ext uri="{BB962C8B-B14F-4D97-AF65-F5344CB8AC3E}">
        <p14:creationId xmlns:p14="http://schemas.microsoft.com/office/powerpoint/2010/main" val="1085525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Medical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047710"/>
            <a:ext cx="12713208" cy="5837722"/>
          </a:xfrm>
        </p:spPr>
        <p:txBody>
          <a:bodyPr>
            <a:normAutofit/>
          </a:bodyPr>
          <a:lstStyle/>
          <a:p>
            <a:pPr>
              <a:lnSpc>
                <a:spcPct val="150000"/>
              </a:lnSpc>
            </a:pPr>
            <a:r>
              <a:rPr lang="en-US" sz="3200" b="1" spc="300" dirty="0"/>
              <a:t>Other Pain(s):</a:t>
            </a:r>
          </a:p>
          <a:p>
            <a:pPr lvl="1">
              <a:lnSpc>
                <a:spcPct val="150000"/>
              </a:lnSpc>
            </a:pPr>
            <a:r>
              <a:rPr lang="en-US" sz="2800" spc="300" dirty="0"/>
              <a:t>Chronic tension type headache 5 days per week x 2 years</a:t>
            </a:r>
          </a:p>
          <a:p>
            <a:pPr lvl="1">
              <a:lnSpc>
                <a:spcPct val="150000"/>
              </a:lnSpc>
            </a:pPr>
            <a:r>
              <a:rPr lang="en-US" sz="2800" spc="300" dirty="0"/>
              <a:t>Bilateral neck pain x 2 years </a:t>
            </a:r>
          </a:p>
          <a:p>
            <a:pPr marL="457200" lvl="1" indent="0">
              <a:lnSpc>
                <a:spcPct val="150000"/>
              </a:lnSpc>
              <a:buNone/>
            </a:pPr>
            <a:endParaRPr lang="en-US" b="1" spc="300" dirty="0"/>
          </a:p>
        </p:txBody>
      </p:sp>
    </p:spTree>
    <p:extLst>
      <p:ext uri="{BB962C8B-B14F-4D97-AF65-F5344CB8AC3E}">
        <p14:creationId xmlns:p14="http://schemas.microsoft.com/office/powerpoint/2010/main" val="3304329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Psychosocial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359762"/>
            <a:ext cx="11353800" cy="5620933"/>
          </a:xfrm>
        </p:spPr>
        <p:txBody>
          <a:bodyPr>
            <a:normAutofit/>
          </a:bodyPr>
          <a:lstStyle/>
          <a:p>
            <a:pPr>
              <a:lnSpc>
                <a:spcPct val="150000"/>
              </a:lnSpc>
            </a:pPr>
            <a:r>
              <a:rPr lang="en-US" sz="3600" b="1" spc="300" dirty="0"/>
              <a:t>Social History:</a:t>
            </a:r>
            <a:endParaRPr lang="en-US" sz="3600" spc="300" dirty="0"/>
          </a:p>
          <a:p>
            <a:pPr lvl="1">
              <a:lnSpc>
                <a:spcPct val="150000"/>
              </a:lnSpc>
            </a:pPr>
            <a:r>
              <a:rPr lang="en-US" sz="3200" spc="300" dirty="0"/>
              <a:t>Married, No children </a:t>
            </a:r>
          </a:p>
          <a:p>
            <a:pPr lvl="1">
              <a:lnSpc>
                <a:spcPct val="150000"/>
              </a:lnSpc>
            </a:pPr>
            <a:r>
              <a:rPr lang="en-US" sz="3200" spc="300" dirty="0"/>
              <a:t>Information technology specialist x 3 years</a:t>
            </a:r>
          </a:p>
          <a:p>
            <a:pPr>
              <a:lnSpc>
                <a:spcPct val="150000"/>
              </a:lnSpc>
            </a:pPr>
            <a:r>
              <a:rPr lang="en-US" sz="3600" b="1" spc="300" dirty="0"/>
              <a:t>Psychological History:</a:t>
            </a:r>
          </a:p>
          <a:p>
            <a:pPr lvl="1">
              <a:lnSpc>
                <a:spcPct val="150000"/>
              </a:lnSpc>
            </a:pPr>
            <a:r>
              <a:rPr lang="en-US" sz="3200" spc="300" dirty="0"/>
              <a:t>Relates job as stressful</a:t>
            </a:r>
          </a:p>
        </p:txBody>
      </p:sp>
    </p:spTree>
    <p:extLst>
      <p:ext uri="{BB962C8B-B14F-4D97-AF65-F5344CB8AC3E}">
        <p14:creationId xmlns:p14="http://schemas.microsoft.com/office/powerpoint/2010/main" val="19233613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Habit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123406"/>
            <a:ext cx="11292841" cy="5655767"/>
          </a:xfrm>
        </p:spPr>
        <p:txBody>
          <a:bodyPr>
            <a:normAutofit/>
          </a:bodyPr>
          <a:lstStyle/>
          <a:p>
            <a:pPr>
              <a:lnSpc>
                <a:spcPct val="150000"/>
              </a:lnSpc>
            </a:pPr>
            <a:r>
              <a:rPr lang="en-US" sz="3200" b="1" spc="300" dirty="0"/>
              <a:t>Oral Habit(s): </a:t>
            </a:r>
          </a:p>
          <a:p>
            <a:pPr lvl="1">
              <a:lnSpc>
                <a:spcPct val="150000"/>
              </a:lnSpc>
            </a:pPr>
            <a:r>
              <a:rPr lang="en-US" sz="3200" spc="300" dirty="0"/>
              <a:t>None</a:t>
            </a:r>
          </a:p>
          <a:p>
            <a:pPr>
              <a:lnSpc>
                <a:spcPct val="150000"/>
              </a:lnSpc>
            </a:pPr>
            <a:r>
              <a:rPr lang="en-US" sz="3200" b="1" spc="300" dirty="0"/>
              <a:t>Social Habit(s): </a:t>
            </a:r>
          </a:p>
          <a:p>
            <a:pPr lvl="1">
              <a:lnSpc>
                <a:spcPct val="150000"/>
              </a:lnSpc>
            </a:pPr>
            <a:r>
              <a:rPr lang="en-US" sz="3200" spc="300" dirty="0"/>
              <a:t>5 cups of coffee per day</a:t>
            </a:r>
          </a:p>
          <a:p>
            <a:pPr lvl="1">
              <a:lnSpc>
                <a:spcPct val="100000"/>
              </a:lnSpc>
            </a:pPr>
            <a:r>
              <a:rPr lang="en-US" sz="3200" spc="300" dirty="0"/>
              <a:t>Looks at a cell phone or multiple computer monitors for work</a:t>
            </a:r>
          </a:p>
        </p:txBody>
      </p:sp>
    </p:spTree>
    <p:extLst>
      <p:ext uri="{BB962C8B-B14F-4D97-AF65-F5344CB8AC3E}">
        <p14:creationId xmlns:p14="http://schemas.microsoft.com/office/powerpoint/2010/main" val="2884662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Sleep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036504"/>
            <a:ext cx="11219329" cy="5638350"/>
          </a:xfrm>
        </p:spPr>
        <p:txBody>
          <a:bodyPr>
            <a:normAutofit/>
          </a:bodyPr>
          <a:lstStyle/>
          <a:p>
            <a:pPr>
              <a:lnSpc>
                <a:spcPct val="150000"/>
              </a:lnSpc>
            </a:pPr>
            <a:r>
              <a:rPr lang="en-US" sz="3200" b="1" spc="300" dirty="0"/>
              <a:t>Sleep Quality: </a:t>
            </a:r>
            <a:r>
              <a:rPr lang="en-US" sz="3200" spc="300" dirty="0"/>
              <a:t>Poor quality  </a:t>
            </a:r>
          </a:p>
          <a:p>
            <a:pPr>
              <a:lnSpc>
                <a:spcPct val="150000"/>
              </a:lnSpc>
            </a:pPr>
            <a:r>
              <a:rPr lang="en-US" sz="3200" b="1" spc="300" dirty="0"/>
              <a:t>Latency:</a:t>
            </a:r>
            <a:r>
              <a:rPr lang="en-US" sz="3200" spc="300" dirty="0"/>
              <a:t> &lt;5 minutes. </a:t>
            </a:r>
            <a:r>
              <a:rPr lang="en-US" sz="3200" b="1" spc="300" dirty="0"/>
              <a:t>Duration: </a:t>
            </a:r>
            <a:r>
              <a:rPr lang="en-US" sz="3200" spc="300" dirty="0"/>
              <a:t>9 hours.</a:t>
            </a:r>
          </a:p>
          <a:p>
            <a:pPr>
              <a:lnSpc>
                <a:spcPct val="150000"/>
              </a:lnSpc>
            </a:pPr>
            <a:r>
              <a:rPr lang="en-US" sz="3200" b="1" spc="300" dirty="0"/>
              <a:t>Maintenance: </a:t>
            </a:r>
            <a:r>
              <a:rPr lang="en-US" sz="3200" spc="300" dirty="0"/>
              <a:t>Awakens throughout the night</a:t>
            </a:r>
          </a:p>
          <a:p>
            <a:pPr>
              <a:lnSpc>
                <a:spcPct val="150000"/>
              </a:lnSpc>
            </a:pPr>
            <a:r>
              <a:rPr lang="en-US" sz="3200" b="1" spc="300" dirty="0"/>
              <a:t>Other:</a:t>
            </a:r>
          </a:p>
          <a:p>
            <a:pPr lvl="1">
              <a:lnSpc>
                <a:spcPct val="150000"/>
              </a:lnSpc>
            </a:pPr>
            <a:r>
              <a:rPr lang="en-US" sz="2800" spc="300" dirty="0"/>
              <a:t>Normally very tired throughout the day</a:t>
            </a:r>
          </a:p>
          <a:p>
            <a:pPr lvl="1">
              <a:lnSpc>
                <a:spcPct val="150000"/>
              </a:lnSpc>
            </a:pPr>
            <a:r>
              <a:rPr lang="en-US" sz="2800" spc="300" dirty="0"/>
              <a:t>Wife notes frequent snoring and gasping episodes</a:t>
            </a:r>
          </a:p>
          <a:p>
            <a:pPr lvl="1">
              <a:lnSpc>
                <a:spcPct val="150000"/>
              </a:lnSpc>
            </a:pPr>
            <a:r>
              <a:rPr lang="en-US" sz="2800" spc="300" dirty="0"/>
              <a:t>Sleeps on stomach</a:t>
            </a:r>
          </a:p>
        </p:txBody>
      </p:sp>
    </p:spTree>
    <p:extLst>
      <p:ext uri="{BB962C8B-B14F-4D97-AF65-F5344CB8AC3E}">
        <p14:creationId xmlns:p14="http://schemas.microsoft.com/office/powerpoint/2010/main" val="3100083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p:txBody>
          <a:bodyPr/>
          <a:lstStyle/>
          <a:p>
            <a:r>
              <a:rPr lang="en-US" dirty="0"/>
              <a:t>EXAMINATION - General</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75656"/>
            <a:ext cx="10515600" cy="5682343"/>
          </a:xfrm>
        </p:spPr>
        <p:txBody>
          <a:bodyPr>
            <a:normAutofit lnSpcReduction="10000"/>
          </a:bodyPr>
          <a:lstStyle/>
          <a:p>
            <a:pPr>
              <a:lnSpc>
                <a:spcPct val="150000"/>
              </a:lnSpc>
            </a:pPr>
            <a:r>
              <a:rPr lang="en-US" b="1" dirty="0"/>
              <a:t>Vital Signs:</a:t>
            </a:r>
            <a:r>
              <a:rPr lang="en-US" dirty="0"/>
              <a:t> BP – 146/92, P – 70, T – 98.6℉, R – 14 </a:t>
            </a:r>
            <a:endParaRPr lang="en-US" b="1" dirty="0"/>
          </a:p>
          <a:p>
            <a:pPr>
              <a:lnSpc>
                <a:spcPct val="150000"/>
              </a:lnSpc>
            </a:pPr>
            <a:r>
              <a:rPr lang="en-US" b="1" dirty="0"/>
              <a:t>General Appearance: </a:t>
            </a:r>
          </a:p>
          <a:p>
            <a:pPr lvl="1">
              <a:lnSpc>
                <a:spcPct val="150000"/>
              </a:lnSpc>
            </a:pPr>
            <a:r>
              <a:rPr lang="en-US" dirty="0"/>
              <a:t>Normal, symmetrical, no acute distress</a:t>
            </a:r>
          </a:p>
          <a:p>
            <a:pPr lvl="1">
              <a:lnSpc>
                <a:spcPct val="150000"/>
              </a:lnSpc>
            </a:pPr>
            <a:r>
              <a:rPr lang="en-US" dirty="0"/>
              <a:t>Height – 5’8”, Weight – 225 lbs., Neck circumference – 17 inches</a:t>
            </a:r>
          </a:p>
          <a:p>
            <a:pPr>
              <a:lnSpc>
                <a:spcPct val="150000"/>
              </a:lnSpc>
            </a:pPr>
            <a:r>
              <a:rPr lang="en-US" b="1" dirty="0"/>
              <a:t>Cranial Nerve Screening: </a:t>
            </a:r>
            <a:r>
              <a:rPr lang="en-US" dirty="0"/>
              <a:t>Unremarkable</a:t>
            </a:r>
          </a:p>
          <a:p>
            <a:pPr>
              <a:lnSpc>
                <a:spcPct val="150000"/>
              </a:lnSpc>
            </a:pPr>
            <a:r>
              <a:rPr lang="en-US" b="1" dirty="0"/>
              <a:t>Balance/Coordination: </a:t>
            </a:r>
            <a:r>
              <a:rPr lang="en-US" dirty="0"/>
              <a:t>Unremarkable</a:t>
            </a:r>
          </a:p>
          <a:p>
            <a:pPr>
              <a:lnSpc>
                <a:spcPct val="150000"/>
              </a:lnSpc>
            </a:pPr>
            <a:r>
              <a:rPr lang="en-US" b="1" dirty="0"/>
              <a:t>Cervical Examination: </a:t>
            </a:r>
            <a:r>
              <a:rPr lang="en-US" dirty="0"/>
              <a:t>All movements restricted and uncomfortable</a:t>
            </a:r>
          </a:p>
          <a:p>
            <a:pPr>
              <a:lnSpc>
                <a:spcPct val="150000"/>
              </a:lnSpc>
            </a:pPr>
            <a:r>
              <a:rPr lang="en-US" b="1" dirty="0"/>
              <a:t>Intraoral Screening:</a:t>
            </a:r>
            <a:r>
              <a:rPr lang="en-US" dirty="0"/>
              <a:t> Modified Mallampati - 3, Tonsil Grade - 2</a:t>
            </a:r>
            <a:endParaRPr lang="en-US" b="1" dirty="0"/>
          </a:p>
        </p:txBody>
      </p:sp>
    </p:spTree>
    <p:extLst>
      <p:ext uri="{BB962C8B-B14F-4D97-AF65-F5344CB8AC3E}">
        <p14:creationId xmlns:p14="http://schemas.microsoft.com/office/powerpoint/2010/main" val="2377123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Mandibular Movements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049683"/>
            <a:ext cx="10515600" cy="5738648"/>
          </a:xfrm>
        </p:spPr>
        <p:txBody>
          <a:bodyPr>
            <a:normAutofit/>
          </a:bodyPr>
          <a:lstStyle/>
          <a:p>
            <a:pPr>
              <a:lnSpc>
                <a:spcPct val="150000"/>
              </a:lnSpc>
            </a:pPr>
            <a:r>
              <a:rPr lang="en-US" sz="3600" b="1" dirty="0"/>
              <a:t>Comfortable Opening:</a:t>
            </a:r>
            <a:r>
              <a:rPr lang="en-US" sz="3600" dirty="0"/>
              <a:t> 55 millimeters (mm) </a:t>
            </a:r>
            <a:endParaRPr lang="en-US" sz="3600" b="1" dirty="0"/>
          </a:p>
          <a:p>
            <a:pPr>
              <a:lnSpc>
                <a:spcPct val="150000"/>
              </a:lnSpc>
            </a:pPr>
            <a:r>
              <a:rPr lang="en-US" sz="3600" b="1" dirty="0"/>
              <a:t>Excursive Movements:</a:t>
            </a:r>
          </a:p>
          <a:p>
            <a:pPr lvl="1">
              <a:lnSpc>
                <a:spcPct val="150000"/>
              </a:lnSpc>
            </a:pPr>
            <a:r>
              <a:rPr lang="en-US" sz="3200" dirty="0"/>
              <a:t>Left – 10mm, nonpainful</a:t>
            </a:r>
          </a:p>
          <a:p>
            <a:pPr lvl="1">
              <a:lnSpc>
                <a:spcPct val="150000"/>
              </a:lnSpc>
            </a:pPr>
            <a:r>
              <a:rPr lang="en-US" sz="3200" dirty="0"/>
              <a:t>Right – 10mm, nonpainful </a:t>
            </a:r>
          </a:p>
          <a:p>
            <a:pPr lvl="1">
              <a:lnSpc>
                <a:spcPct val="150000"/>
              </a:lnSpc>
            </a:pPr>
            <a:r>
              <a:rPr lang="en-US" sz="3200" dirty="0"/>
              <a:t>Protrusive – 10mm, nonpainful</a:t>
            </a:r>
          </a:p>
          <a:p>
            <a:pPr>
              <a:lnSpc>
                <a:spcPct val="150000"/>
              </a:lnSpc>
            </a:pPr>
            <a:r>
              <a:rPr lang="en-US" sz="3600" b="1" dirty="0"/>
              <a:t>TMJ Evaluation: </a:t>
            </a:r>
            <a:r>
              <a:rPr lang="en-US" sz="3600" dirty="0"/>
              <a:t>Normal</a:t>
            </a:r>
          </a:p>
        </p:txBody>
      </p:sp>
    </p:spTree>
    <p:extLst>
      <p:ext uri="{BB962C8B-B14F-4D97-AF65-F5344CB8AC3E}">
        <p14:creationId xmlns:p14="http://schemas.microsoft.com/office/powerpoint/2010/main" val="33143463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human skull with muscles&#10;&#10;Description automatically generated">
            <a:extLst>
              <a:ext uri="{FF2B5EF4-FFF2-40B4-BE49-F238E27FC236}">
                <a16:creationId xmlns:a16="http://schemas.microsoft.com/office/drawing/2014/main" id="{3DA4FB15-6531-ECFA-958F-DD55CEE755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0830" y="2294014"/>
            <a:ext cx="4145890" cy="4195245"/>
          </a:xfrm>
          <a:prstGeom prst="rect">
            <a:avLst/>
          </a:prstGeom>
        </p:spPr>
      </p:pic>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Palpation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3"/>
            <a:ext cx="10515600" cy="1325563"/>
          </a:xfrm>
        </p:spPr>
        <p:txBody>
          <a:bodyPr>
            <a:normAutofit/>
          </a:bodyPr>
          <a:lstStyle/>
          <a:p>
            <a:pPr>
              <a:lnSpc>
                <a:spcPct val="100000"/>
              </a:lnSpc>
            </a:pPr>
            <a:r>
              <a:rPr lang="en-US" b="1" dirty="0"/>
              <a:t>Painful:</a:t>
            </a:r>
            <a:r>
              <a:rPr lang="en-US" dirty="0"/>
              <a:t> Bilateral trapezius and SCM palpation increased jaw, temple, and forehead pain (all familiar to the chief complaint and headache).</a:t>
            </a:r>
          </a:p>
          <a:p>
            <a:pPr marL="0" indent="0">
              <a:lnSpc>
                <a:spcPct val="100000"/>
              </a:lnSpc>
              <a:buNone/>
            </a:pPr>
            <a:endParaRPr lang="en-US" dirty="0"/>
          </a:p>
        </p:txBody>
      </p:sp>
      <p:sp>
        <p:nvSpPr>
          <p:cNvPr id="5" name="Explosion 1 4">
            <a:extLst>
              <a:ext uri="{FF2B5EF4-FFF2-40B4-BE49-F238E27FC236}">
                <a16:creationId xmlns:a16="http://schemas.microsoft.com/office/drawing/2014/main" id="{2F1B99D4-8B2F-3C56-FFAD-B174F6446477}"/>
              </a:ext>
            </a:extLst>
          </p:cNvPr>
          <p:cNvSpPr/>
          <p:nvPr/>
        </p:nvSpPr>
        <p:spPr>
          <a:xfrm>
            <a:off x="6528680" y="5885161"/>
            <a:ext cx="549053" cy="411593"/>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6" name="Explosion 1 5">
            <a:extLst>
              <a:ext uri="{FF2B5EF4-FFF2-40B4-BE49-F238E27FC236}">
                <a16:creationId xmlns:a16="http://schemas.microsoft.com/office/drawing/2014/main" id="{A767D49A-042F-AD6F-658C-6684AE5497EF}"/>
              </a:ext>
            </a:extLst>
          </p:cNvPr>
          <p:cNvSpPr/>
          <p:nvPr/>
        </p:nvSpPr>
        <p:spPr>
          <a:xfrm>
            <a:off x="5747374" y="4877204"/>
            <a:ext cx="549053" cy="4650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D3DA1CEE-AF43-734C-1612-DD21F6E60E30}"/>
                  </a:ext>
                </a:extLst>
              </p14:cNvPr>
              <p14:cNvContentPartPr/>
              <p14:nvPr/>
            </p14:nvContentPartPr>
            <p14:xfrm>
              <a:off x="5074122" y="3250161"/>
              <a:ext cx="1703880" cy="2696400"/>
            </p14:xfrm>
          </p:contentPart>
        </mc:Choice>
        <mc:Fallback xmlns="">
          <p:pic>
            <p:nvPicPr>
              <p:cNvPr id="14" name="Ink 13">
                <a:extLst>
                  <a:ext uri="{FF2B5EF4-FFF2-40B4-BE49-F238E27FC236}">
                    <a16:creationId xmlns:a16="http://schemas.microsoft.com/office/drawing/2014/main" id="{D3DA1CEE-AF43-734C-1612-DD21F6E60E30}"/>
                  </a:ext>
                </a:extLst>
              </p:cNvPr>
              <p:cNvPicPr/>
              <p:nvPr/>
            </p:nvPicPr>
            <p:blipFill>
              <a:blip r:embed="rId4"/>
              <a:stretch>
                <a:fillRect/>
              </a:stretch>
            </p:blipFill>
            <p:spPr>
              <a:xfrm>
                <a:off x="5038482" y="3178161"/>
                <a:ext cx="1775520" cy="2840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7D397759-0576-0623-0D83-D1E2F1F3A65E}"/>
                  </a:ext>
                </a:extLst>
              </p14:cNvPr>
              <p14:cNvContentPartPr/>
              <p14:nvPr/>
            </p14:nvContentPartPr>
            <p14:xfrm>
              <a:off x="5227122" y="4607721"/>
              <a:ext cx="609840" cy="385200"/>
            </p14:xfrm>
          </p:contentPart>
        </mc:Choice>
        <mc:Fallback xmlns="">
          <p:pic>
            <p:nvPicPr>
              <p:cNvPr id="15" name="Ink 14">
                <a:extLst>
                  <a:ext uri="{FF2B5EF4-FFF2-40B4-BE49-F238E27FC236}">
                    <a16:creationId xmlns:a16="http://schemas.microsoft.com/office/drawing/2014/main" id="{7D397759-0576-0623-0D83-D1E2F1F3A65E}"/>
                  </a:ext>
                </a:extLst>
              </p:cNvPr>
              <p:cNvPicPr/>
              <p:nvPr/>
            </p:nvPicPr>
            <p:blipFill>
              <a:blip r:embed="rId6"/>
              <a:stretch>
                <a:fillRect/>
              </a:stretch>
            </p:blipFill>
            <p:spPr>
              <a:xfrm>
                <a:off x="5191482" y="4536081"/>
                <a:ext cx="681480" cy="528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6EC852A6-844B-5F5C-3BE2-3A9599DE3692}"/>
                  </a:ext>
                </a:extLst>
              </p14:cNvPr>
              <p14:cNvContentPartPr/>
              <p14:nvPr/>
            </p14:nvContentPartPr>
            <p14:xfrm>
              <a:off x="4753722" y="3309921"/>
              <a:ext cx="267840" cy="82080"/>
            </p14:xfrm>
          </p:contentPart>
        </mc:Choice>
        <mc:Fallback xmlns="">
          <p:pic>
            <p:nvPicPr>
              <p:cNvPr id="16" name="Ink 15">
                <a:extLst>
                  <a:ext uri="{FF2B5EF4-FFF2-40B4-BE49-F238E27FC236}">
                    <a16:creationId xmlns:a16="http://schemas.microsoft.com/office/drawing/2014/main" id="{6EC852A6-844B-5F5C-3BE2-3A9599DE3692}"/>
                  </a:ext>
                </a:extLst>
              </p:cNvPr>
              <p:cNvPicPr/>
              <p:nvPr/>
            </p:nvPicPr>
            <p:blipFill>
              <a:blip r:embed="rId8"/>
              <a:stretch>
                <a:fillRect/>
              </a:stretch>
            </p:blipFill>
            <p:spPr>
              <a:xfrm>
                <a:off x="4717722" y="3238281"/>
                <a:ext cx="3394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794F4E55-2C4C-7FF6-DE06-AF41370050D1}"/>
                  </a:ext>
                </a:extLst>
              </p14:cNvPr>
              <p14:cNvContentPartPr/>
              <p14:nvPr/>
            </p14:nvContentPartPr>
            <p14:xfrm>
              <a:off x="4939560" y="3550611"/>
              <a:ext cx="558720" cy="795240"/>
            </p14:xfrm>
          </p:contentPart>
        </mc:Choice>
        <mc:Fallback xmlns="">
          <p:pic>
            <p:nvPicPr>
              <p:cNvPr id="17" name="Ink 16">
                <a:extLst>
                  <a:ext uri="{FF2B5EF4-FFF2-40B4-BE49-F238E27FC236}">
                    <a16:creationId xmlns:a16="http://schemas.microsoft.com/office/drawing/2014/main" id="{794F4E55-2C4C-7FF6-DE06-AF41370050D1}"/>
                  </a:ext>
                </a:extLst>
              </p:cNvPr>
              <p:cNvPicPr/>
              <p:nvPr/>
            </p:nvPicPr>
            <p:blipFill>
              <a:blip r:embed="rId10"/>
              <a:stretch>
                <a:fillRect/>
              </a:stretch>
            </p:blipFill>
            <p:spPr>
              <a:xfrm>
                <a:off x="4903920" y="3478971"/>
                <a:ext cx="630360" cy="938880"/>
              </a:xfrm>
              <a:prstGeom prst="rect">
                <a:avLst/>
              </a:prstGeom>
            </p:spPr>
          </p:pic>
        </mc:Fallback>
      </mc:AlternateContent>
      <p:sp>
        <p:nvSpPr>
          <p:cNvPr id="19" name="TextBox 18">
            <a:extLst>
              <a:ext uri="{FF2B5EF4-FFF2-40B4-BE49-F238E27FC236}">
                <a16:creationId xmlns:a16="http://schemas.microsoft.com/office/drawing/2014/main" id="{27AD980F-55F2-83ED-9784-8C355B3EA4FE}"/>
              </a:ext>
            </a:extLst>
          </p:cNvPr>
          <p:cNvSpPr txBox="1"/>
          <p:nvPr/>
        </p:nvSpPr>
        <p:spPr>
          <a:xfrm>
            <a:off x="2220686" y="339200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5266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10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1000"/>
                                        <p:tgtEl>
                                          <p:spTgt spid="15"/>
                                        </p:tgtEl>
                                      </p:cBhvr>
                                    </p:animEffect>
                                  </p:childTnLst>
                                </p:cTn>
                              </p:par>
                              <p:par>
                                <p:cTn id="22" presetID="2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Psychosocial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02084"/>
            <a:ext cx="11027979" cy="5202621"/>
          </a:xfrm>
        </p:spPr>
        <p:txBody>
          <a:bodyPr>
            <a:normAutofit/>
          </a:bodyPr>
          <a:lstStyle/>
          <a:p>
            <a:pPr>
              <a:lnSpc>
                <a:spcPct val="150000"/>
              </a:lnSpc>
            </a:pPr>
            <a:r>
              <a:rPr lang="en-US" b="1" spc="300" dirty="0"/>
              <a:t>Social History:</a:t>
            </a:r>
            <a:endParaRPr lang="en-US" spc="300" dirty="0"/>
          </a:p>
          <a:p>
            <a:pPr lvl="1">
              <a:lnSpc>
                <a:spcPct val="150000"/>
              </a:lnSpc>
            </a:pPr>
            <a:r>
              <a:rPr lang="en-US" sz="2800" spc="300" dirty="0"/>
              <a:t>Married, 2 children (ages 7, 4)</a:t>
            </a:r>
          </a:p>
          <a:p>
            <a:pPr lvl="1">
              <a:lnSpc>
                <a:spcPct val="150000"/>
              </a:lnSpc>
            </a:pPr>
            <a:r>
              <a:rPr lang="en-US" sz="2800" spc="300" dirty="0"/>
              <a:t>Accountant x 2 months</a:t>
            </a:r>
          </a:p>
          <a:p>
            <a:pPr>
              <a:lnSpc>
                <a:spcPct val="150000"/>
              </a:lnSpc>
            </a:pPr>
            <a:r>
              <a:rPr lang="en-US" b="1" spc="300" dirty="0"/>
              <a:t>Psychological History:</a:t>
            </a:r>
          </a:p>
          <a:p>
            <a:pPr lvl="1">
              <a:lnSpc>
                <a:spcPct val="150000"/>
              </a:lnSpc>
            </a:pPr>
            <a:r>
              <a:rPr lang="en-US" sz="2800" spc="300" dirty="0"/>
              <a:t>Situational anxiety with public speaking</a:t>
            </a:r>
          </a:p>
          <a:p>
            <a:pPr lvl="1">
              <a:lnSpc>
                <a:spcPct val="150000"/>
              </a:lnSpc>
            </a:pPr>
            <a:r>
              <a:rPr lang="en-US" sz="2800" spc="300" dirty="0"/>
              <a:t>High stress for the past 2 months learning new job</a:t>
            </a:r>
          </a:p>
          <a:p>
            <a:pPr marL="0" indent="0">
              <a:lnSpc>
                <a:spcPct val="150000"/>
              </a:lnSpc>
              <a:buNone/>
            </a:pPr>
            <a:endParaRPr lang="en-US" b="1" spc="300" dirty="0"/>
          </a:p>
        </p:txBody>
      </p:sp>
    </p:spTree>
    <p:extLst>
      <p:ext uri="{BB962C8B-B14F-4D97-AF65-F5344CB8AC3E}">
        <p14:creationId xmlns:p14="http://schemas.microsoft.com/office/powerpoint/2010/main" val="3677120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a:lnSpc>
                <a:spcPct val="150000"/>
              </a:lnSpc>
            </a:pPr>
            <a:r>
              <a:rPr lang="en-US" dirty="0"/>
              <a:t>Do you want to order any diagnostic testing?</a:t>
            </a:r>
          </a:p>
        </p:txBody>
      </p:sp>
      <p:sp>
        <p:nvSpPr>
          <p:cNvPr id="5" name="Alternate Process 4">
            <a:hlinkClick r:id="rId3" action="ppaction://hlinksldjump" highlightClick="1"/>
            <a:extLst>
              <a:ext uri="{FF2B5EF4-FFF2-40B4-BE49-F238E27FC236}">
                <a16:creationId xmlns:a16="http://schemas.microsoft.com/office/drawing/2014/main" id="{89C1C69A-3D28-5589-CB09-1829EE6169B6}"/>
              </a:ext>
            </a:extLst>
          </p:cNvPr>
          <p:cNvSpPr/>
          <p:nvPr/>
        </p:nvSpPr>
        <p:spPr>
          <a:xfrm>
            <a:off x="1175656" y="2061738"/>
            <a:ext cx="105156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TMJ MRI or CT/CBCT</a:t>
            </a:r>
          </a:p>
        </p:txBody>
      </p:sp>
      <p:sp>
        <p:nvSpPr>
          <p:cNvPr id="6" name="Alternate Process 5">
            <a:hlinkClick r:id="rId4" action="ppaction://hlinksldjump" highlightClick="1"/>
            <a:extLst>
              <a:ext uri="{FF2B5EF4-FFF2-40B4-BE49-F238E27FC236}">
                <a16:creationId xmlns:a16="http://schemas.microsoft.com/office/drawing/2014/main" id="{8156C8DB-CB50-A615-91B0-994A68BD668E}"/>
              </a:ext>
            </a:extLst>
          </p:cNvPr>
          <p:cNvSpPr/>
          <p:nvPr/>
        </p:nvSpPr>
        <p:spPr>
          <a:xfrm>
            <a:off x="1175657" y="304582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Brain Imaging</a:t>
            </a:r>
          </a:p>
        </p:txBody>
      </p:sp>
      <p:sp>
        <p:nvSpPr>
          <p:cNvPr id="7" name="Alternate Process 6">
            <a:hlinkClick r:id="rId5" action="ppaction://hlinksldjump" highlightClick="1"/>
            <a:extLst>
              <a:ext uri="{FF2B5EF4-FFF2-40B4-BE49-F238E27FC236}">
                <a16:creationId xmlns:a16="http://schemas.microsoft.com/office/drawing/2014/main" id="{690553EE-0059-E1CB-75A1-49661DEBD472}"/>
              </a:ext>
            </a:extLst>
          </p:cNvPr>
          <p:cNvSpPr/>
          <p:nvPr/>
        </p:nvSpPr>
        <p:spPr>
          <a:xfrm>
            <a:off x="1175657" y="402990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Epworth Sleepiness Scale (ESS)</a:t>
            </a:r>
          </a:p>
        </p:txBody>
      </p:sp>
      <p:sp>
        <p:nvSpPr>
          <p:cNvPr id="8" name="Alternate Process 7">
            <a:hlinkClick r:id="rId6" action="ppaction://hlinksldjump" highlightClick="1"/>
            <a:extLst>
              <a:ext uri="{FF2B5EF4-FFF2-40B4-BE49-F238E27FC236}">
                <a16:creationId xmlns:a16="http://schemas.microsoft.com/office/drawing/2014/main" id="{DB5C2871-9C1B-7B72-CE9A-5BA7AC42F610}"/>
              </a:ext>
            </a:extLst>
          </p:cNvPr>
          <p:cNvSpPr/>
          <p:nvPr/>
        </p:nvSpPr>
        <p:spPr>
          <a:xfrm>
            <a:off x="1175657" y="5998078"/>
            <a:ext cx="5024845"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No</a:t>
            </a:r>
          </a:p>
        </p:txBody>
      </p:sp>
      <p:sp>
        <p:nvSpPr>
          <p:cNvPr id="4" name="Alternate Process 3">
            <a:hlinkClick r:id="rId7" action="ppaction://hlinksldjump" highlightClick="1"/>
            <a:extLst>
              <a:ext uri="{FF2B5EF4-FFF2-40B4-BE49-F238E27FC236}">
                <a16:creationId xmlns:a16="http://schemas.microsoft.com/office/drawing/2014/main" id="{63F3B87F-FB23-99EF-F187-870819A17BF6}"/>
              </a:ext>
            </a:extLst>
          </p:cNvPr>
          <p:cNvSpPr/>
          <p:nvPr/>
        </p:nvSpPr>
        <p:spPr>
          <a:xfrm>
            <a:off x="1175656" y="501399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Masseter Dry Needling / Trigger Point injection</a:t>
            </a:r>
          </a:p>
        </p:txBody>
      </p:sp>
      <p:sp>
        <p:nvSpPr>
          <p:cNvPr id="11" name="Title 1">
            <a:extLst>
              <a:ext uri="{FF2B5EF4-FFF2-40B4-BE49-F238E27FC236}">
                <a16:creationId xmlns:a16="http://schemas.microsoft.com/office/drawing/2014/main" id="{A377F916-CC24-8D37-180D-E66FCD29E878}"/>
              </a:ext>
            </a:extLst>
          </p:cNvPr>
          <p:cNvSpPr txBox="1">
            <a:spLocks/>
          </p:cNvSpPr>
          <p:nvPr/>
        </p:nvSpPr>
        <p:spPr>
          <a:xfrm>
            <a:off x="838200" y="0"/>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DIAGNOSTIC TESTING: </a:t>
            </a:r>
            <a:r>
              <a:rPr lang="en-US" sz="3200" dirty="0"/>
              <a:t>Click all tests you want to perform</a:t>
            </a:r>
            <a:endParaRPr lang="en-US" dirty="0"/>
          </a:p>
        </p:txBody>
      </p:sp>
    </p:spTree>
    <p:extLst>
      <p:ext uri="{BB962C8B-B14F-4D97-AF65-F5344CB8AC3E}">
        <p14:creationId xmlns:p14="http://schemas.microsoft.com/office/powerpoint/2010/main" val="12930797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None</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00000"/>
              </a:lnSpc>
            </a:pPr>
            <a:r>
              <a:rPr lang="en-US" dirty="0"/>
              <a:t>No tests are required for this patient within the Initial Care Clinician practice, but certain screening(s) may be helpful to determine an appropriate management strategy.  </a:t>
            </a:r>
          </a:p>
        </p:txBody>
      </p:sp>
      <p:sp>
        <p:nvSpPr>
          <p:cNvPr id="4" name="Rounded Rectangle 3">
            <a:hlinkClick r:id="rId2" action="ppaction://hlinksldjump" highlightClick="1"/>
            <a:extLst>
              <a:ext uri="{FF2B5EF4-FFF2-40B4-BE49-F238E27FC236}">
                <a16:creationId xmlns:a16="http://schemas.microsoft.com/office/drawing/2014/main" id="{2BB13DCA-C5A1-0B3A-577A-FF277787E425}"/>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8" name="Rounded Rectangle 7">
            <a:hlinkClick r:id="rId3" action="ppaction://hlinksldjump" highlightClick="1"/>
            <a:extLst>
              <a:ext uri="{FF2B5EF4-FFF2-40B4-BE49-F238E27FC236}">
                <a16:creationId xmlns:a16="http://schemas.microsoft.com/office/drawing/2014/main" id="{0844DAF8-1C35-19C1-194D-BE327C43604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8125793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Imaging</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buNone/>
            </a:pPr>
            <a:r>
              <a:rPr lang="en-US" dirty="0"/>
              <a:t>Incorrect. Imagining is not necessary.  </a:t>
            </a:r>
          </a:p>
          <a:p>
            <a:pPr>
              <a:lnSpc>
                <a:spcPct val="100000"/>
              </a:lnSpc>
            </a:pPr>
            <a:r>
              <a:rPr lang="en-US" dirty="0"/>
              <a:t>There does not appear to be any hard or soft tissue within the TMJ involved in this case.</a:t>
            </a:r>
          </a:p>
          <a:p>
            <a:pPr marL="0" indent="0">
              <a:lnSpc>
                <a:spcPct val="100000"/>
              </a:lnSpc>
              <a:buNone/>
            </a:pPr>
            <a:endParaRPr lang="en-US" dirty="0"/>
          </a:p>
          <a:p>
            <a:pPr marL="0" indent="0">
              <a:lnSpc>
                <a:spcPct val="100000"/>
              </a:lnSpc>
              <a:buNone/>
            </a:pPr>
            <a:endParaRPr lang="en-US" dirty="0"/>
          </a:p>
          <a:p>
            <a:pPr marL="457200" lvl="1" indent="0">
              <a:lnSpc>
                <a:spcPct val="100000"/>
              </a:lnSpc>
              <a:buNone/>
            </a:pPr>
            <a:endParaRPr lang="en-US" dirty="0"/>
          </a:p>
        </p:txBody>
      </p:sp>
      <p:sp>
        <p:nvSpPr>
          <p:cNvPr id="5" name="Rounded Rectangle 4">
            <a:hlinkClick r:id="rId2" action="ppaction://hlinksldjump" highlightClick="1"/>
            <a:extLst>
              <a:ext uri="{FF2B5EF4-FFF2-40B4-BE49-F238E27FC236}">
                <a16:creationId xmlns:a16="http://schemas.microsoft.com/office/drawing/2014/main" id="{CD6E79B6-4FDD-6750-5991-EFB6A408B3CD}"/>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593B29D4-72DD-9011-5A5D-04DE821C49B5}"/>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474938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Imaging</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buNone/>
            </a:pPr>
            <a:r>
              <a:rPr lang="en-US" dirty="0"/>
              <a:t>Incorrect. Imagining is not necessary.  </a:t>
            </a:r>
          </a:p>
          <a:p>
            <a:pPr>
              <a:lnSpc>
                <a:spcPct val="100000"/>
              </a:lnSpc>
            </a:pPr>
            <a:r>
              <a:rPr lang="en-US" dirty="0"/>
              <a:t>There are no red flags presented in this case that would warrant immediate brain imaging.</a:t>
            </a:r>
          </a:p>
          <a:p>
            <a:pPr marL="0" indent="0">
              <a:lnSpc>
                <a:spcPct val="100000"/>
              </a:lnSpc>
              <a:buNone/>
            </a:pPr>
            <a:endParaRPr lang="en-US" dirty="0"/>
          </a:p>
          <a:p>
            <a:pPr marL="0" indent="0">
              <a:lnSpc>
                <a:spcPct val="100000"/>
              </a:lnSpc>
              <a:buNone/>
            </a:pPr>
            <a:endParaRPr lang="en-US" dirty="0"/>
          </a:p>
          <a:p>
            <a:pPr marL="457200" lvl="1" indent="0">
              <a:lnSpc>
                <a:spcPct val="100000"/>
              </a:lnSpc>
              <a:buNone/>
            </a:pPr>
            <a:endParaRPr lang="en-US" dirty="0"/>
          </a:p>
        </p:txBody>
      </p:sp>
      <p:sp>
        <p:nvSpPr>
          <p:cNvPr id="5" name="Rounded Rectangle 4">
            <a:hlinkClick r:id="rId2" action="ppaction://hlinksldjump" highlightClick="1"/>
            <a:extLst>
              <a:ext uri="{FF2B5EF4-FFF2-40B4-BE49-F238E27FC236}">
                <a16:creationId xmlns:a16="http://schemas.microsoft.com/office/drawing/2014/main" id="{CD6E79B6-4FDD-6750-5991-EFB6A408B3CD}"/>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593B29D4-72DD-9011-5A5D-04DE821C49B5}"/>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5848258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ESS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spcBef>
                <a:spcPts val="0"/>
              </a:spcBef>
              <a:spcAft>
                <a:spcPts val="1200"/>
              </a:spcAft>
              <a:buNone/>
            </a:pPr>
            <a:r>
              <a:rPr lang="en-US" dirty="0"/>
              <a:t>The patient reports a sleep disturbance with significant daytime tiredness.  Further evaluation of this is warranted.</a:t>
            </a:r>
          </a:p>
          <a:p>
            <a:pPr>
              <a:lnSpc>
                <a:spcPct val="100000"/>
              </a:lnSpc>
              <a:spcBef>
                <a:spcPts val="0"/>
              </a:spcBef>
              <a:spcAft>
                <a:spcPts val="1200"/>
              </a:spcAft>
            </a:pPr>
            <a:r>
              <a:rPr lang="en-US" dirty="0"/>
              <a:t>The ESS score is 16 out of 24</a:t>
            </a:r>
          </a:p>
        </p:txBody>
      </p:sp>
      <p:sp>
        <p:nvSpPr>
          <p:cNvPr id="4" name="Rounded Rectangle 3">
            <a:hlinkClick r:id="rId2" action="ppaction://hlinksldjump" highlightClick="1"/>
            <a:extLst>
              <a:ext uri="{FF2B5EF4-FFF2-40B4-BE49-F238E27FC236}">
                <a16:creationId xmlns:a16="http://schemas.microsoft.com/office/drawing/2014/main" id="{88362468-32CA-7535-AADC-FAAF40FC5751}"/>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FBEF7079-B4A7-F844-9873-B42850F88975}"/>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5548830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Masseter TPI/DN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10000"/>
              </a:lnSpc>
              <a:buNone/>
            </a:pPr>
            <a:r>
              <a:rPr lang="en-US" dirty="0"/>
              <a:t>Incorrect. A trigger point injection or dry needling is not necessary in this case.</a:t>
            </a:r>
          </a:p>
          <a:p>
            <a:pPr>
              <a:lnSpc>
                <a:spcPct val="110000"/>
              </a:lnSpc>
            </a:pPr>
            <a:r>
              <a:rPr lang="en-US" dirty="0"/>
              <a:t>A masseter TPI / DN did not impact the pain complaint. </a:t>
            </a:r>
          </a:p>
          <a:p>
            <a:pPr lvl="1">
              <a:lnSpc>
                <a:spcPct val="110000"/>
              </a:lnSpc>
            </a:pPr>
            <a:r>
              <a:rPr lang="en-US" dirty="0"/>
              <a:t>It appears the pain is not coming from the masticatory muscles based on the history and examination findings.  Therefore, diagnostic injections to this area would not be beneficial.  </a:t>
            </a:r>
          </a:p>
        </p:txBody>
      </p:sp>
      <p:sp>
        <p:nvSpPr>
          <p:cNvPr id="4" name="Rounded Rectangle 3">
            <a:hlinkClick r:id="rId2" action="ppaction://hlinksldjump" highlightClick="1"/>
            <a:extLst>
              <a:ext uri="{FF2B5EF4-FFF2-40B4-BE49-F238E27FC236}">
                <a16:creationId xmlns:a16="http://schemas.microsoft.com/office/drawing/2014/main" id="{4FB4DD47-12F6-BB2E-44DF-9E900426AE10}"/>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1A5973D7-D000-4A83-25EE-A087A99415B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1127820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  </a:t>
            </a:r>
            <a:r>
              <a:rPr lang="en-US" sz="3200" dirty="0"/>
              <a:t>Click the diagnosis(es) for this patient</a:t>
            </a:r>
            <a:endParaRPr lang="en-US" dirty="0"/>
          </a:p>
        </p:txBody>
      </p:sp>
      <p:sp>
        <p:nvSpPr>
          <p:cNvPr id="5" name="Alternate Process 4">
            <a:hlinkClick r:id="rId2" action="ppaction://hlinksldjump" highlightClick="1"/>
            <a:extLst>
              <a:ext uri="{FF2B5EF4-FFF2-40B4-BE49-F238E27FC236}">
                <a16:creationId xmlns:a16="http://schemas.microsoft.com/office/drawing/2014/main" id="{89C1C69A-3D28-5589-CB09-1829EE6169B6}"/>
              </a:ext>
            </a:extLst>
          </p:cNvPr>
          <p:cNvSpPr/>
          <p:nvPr/>
        </p:nvSpPr>
        <p:spPr>
          <a:xfrm>
            <a:off x="1142325" y="1117308"/>
            <a:ext cx="8213431"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Bilateral masseter myalgia</a:t>
            </a:r>
          </a:p>
        </p:txBody>
      </p:sp>
      <p:sp>
        <p:nvSpPr>
          <p:cNvPr id="6" name="Alternate Process 5">
            <a:hlinkClick r:id="rId3" action="ppaction://hlinksldjump" highlightClick="1"/>
            <a:extLst>
              <a:ext uri="{FF2B5EF4-FFF2-40B4-BE49-F238E27FC236}">
                <a16:creationId xmlns:a16="http://schemas.microsoft.com/office/drawing/2014/main" id="{8156C8DB-CB50-A615-91B0-994A68BD668E}"/>
              </a:ext>
            </a:extLst>
          </p:cNvPr>
          <p:cNvSpPr/>
          <p:nvPr/>
        </p:nvSpPr>
        <p:spPr>
          <a:xfrm>
            <a:off x="1142325" y="2236660"/>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Bilateral TMJ arthralgia</a:t>
            </a:r>
          </a:p>
        </p:txBody>
      </p:sp>
      <p:sp>
        <p:nvSpPr>
          <p:cNvPr id="7" name="Alternate Process 6">
            <a:hlinkClick r:id="rId4" action="ppaction://hlinksldjump" highlightClick="1"/>
            <a:extLst>
              <a:ext uri="{FF2B5EF4-FFF2-40B4-BE49-F238E27FC236}">
                <a16:creationId xmlns:a16="http://schemas.microsoft.com/office/drawing/2014/main" id="{690553EE-0059-E1CB-75A1-49661DEBD472}"/>
              </a:ext>
            </a:extLst>
          </p:cNvPr>
          <p:cNvSpPr/>
          <p:nvPr/>
        </p:nvSpPr>
        <p:spPr>
          <a:xfrm>
            <a:off x="1142325" y="3356012"/>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Bilateral temporal tendonitis</a:t>
            </a:r>
          </a:p>
        </p:txBody>
      </p:sp>
      <p:sp>
        <p:nvSpPr>
          <p:cNvPr id="8" name="Alternate Process 7">
            <a:hlinkClick r:id="rId5" action="ppaction://hlinksldjump" highlightClick="1"/>
            <a:extLst>
              <a:ext uri="{FF2B5EF4-FFF2-40B4-BE49-F238E27FC236}">
                <a16:creationId xmlns:a16="http://schemas.microsoft.com/office/drawing/2014/main" id="{DB5C2871-9C1B-7B72-CE9A-5BA7AC42F610}"/>
              </a:ext>
            </a:extLst>
          </p:cNvPr>
          <p:cNvSpPr/>
          <p:nvPr/>
        </p:nvSpPr>
        <p:spPr>
          <a:xfrm>
            <a:off x="1142325" y="4545904"/>
            <a:ext cx="8281851"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Bilateral cervical myofascial pain</a:t>
            </a:r>
          </a:p>
        </p:txBody>
      </p:sp>
      <p:sp>
        <p:nvSpPr>
          <p:cNvPr id="3" name="Alternate Process 2">
            <a:hlinkClick r:id="rId6" action="ppaction://hlinksldjump" highlightClick="1"/>
            <a:extLst>
              <a:ext uri="{FF2B5EF4-FFF2-40B4-BE49-F238E27FC236}">
                <a16:creationId xmlns:a16="http://schemas.microsoft.com/office/drawing/2014/main" id="{4AE6D38A-1A88-8AB5-F1E3-E011855AD7C8}"/>
              </a:ext>
            </a:extLst>
          </p:cNvPr>
          <p:cNvSpPr/>
          <p:nvPr/>
        </p:nvSpPr>
        <p:spPr>
          <a:xfrm>
            <a:off x="1142325" y="5849008"/>
            <a:ext cx="117092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Obstructive sleep apnea (OSA)</a:t>
            </a:r>
          </a:p>
        </p:txBody>
      </p:sp>
    </p:spTree>
    <p:extLst>
      <p:ext uri="{BB962C8B-B14F-4D97-AF65-F5344CB8AC3E}">
        <p14:creationId xmlns:p14="http://schemas.microsoft.com/office/powerpoint/2010/main" val="26433706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buNone/>
            </a:pPr>
            <a:r>
              <a:rPr lang="en-US" dirty="0"/>
              <a:t>Correct. Bilateral cervical myofascial pain with referral to the masticatory and cranial structures is the appropriate diagnosis.</a:t>
            </a:r>
          </a:p>
        </p:txBody>
      </p:sp>
      <p:sp>
        <p:nvSpPr>
          <p:cNvPr id="4" name="Rounded Rectangle 3">
            <a:hlinkClick r:id="rId2" action="ppaction://hlinksldjump" highlightClick="1"/>
            <a:extLst>
              <a:ext uri="{FF2B5EF4-FFF2-40B4-BE49-F238E27FC236}">
                <a16:creationId xmlns:a16="http://schemas.microsoft.com/office/drawing/2014/main" id="{68150DE2-51F4-63DD-30CD-AB99B1AAC02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5CD5497-D8E2-B747-6792-06DBEF46A7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8304565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482290"/>
            <a:ext cx="10515600" cy="5375709"/>
          </a:xfrm>
        </p:spPr>
        <p:txBody>
          <a:bodyPr>
            <a:normAutofit/>
          </a:bodyPr>
          <a:lstStyle/>
          <a:p>
            <a:pPr marL="0" indent="0">
              <a:lnSpc>
                <a:spcPct val="100000"/>
              </a:lnSpc>
              <a:buNone/>
            </a:pPr>
            <a:r>
              <a:rPr lang="en-US" dirty="0"/>
              <a:t>Correct. A diagnosis of probable OSA is appropriate based on this history and examination findings, including the high ESS score and multiple STOP-BANG risk factors.  This diagnosis needs to be confirmed by appropriate testing with a sleep medicine practice.</a:t>
            </a:r>
          </a:p>
          <a:p>
            <a:pPr marL="0" indent="0">
              <a:lnSpc>
                <a:spcPct val="100000"/>
              </a:lnSpc>
              <a:buNone/>
            </a:pPr>
            <a:endParaRPr lang="en-US" dirty="0"/>
          </a:p>
        </p:txBody>
      </p:sp>
      <p:sp>
        <p:nvSpPr>
          <p:cNvPr id="4" name="Rounded Rectangle 3">
            <a:hlinkClick r:id="rId2" action="ppaction://hlinksldjump" highlightClick="1"/>
            <a:extLst>
              <a:ext uri="{FF2B5EF4-FFF2-40B4-BE49-F238E27FC236}">
                <a16:creationId xmlns:a16="http://schemas.microsoft.com/office/drawing/2014/main" id="{D5FDFC7C-BBB0-352F-7C7F-90BCD030C584}"/>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ADE8B6E7-2FDE-9698-B5F6-255326F0DBE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4287337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3"/>
            <a:ext cx="10712116" cy="5738648"/>
          </a:xfrm>
        </p:spPr>
        <p:txBody>
          <a:bodyPr>
            <a:normAutofit/>
          </a:bodyPr>
          <a:lstStyle/>
          <a:p>
            <a:pPr marL="0" indent="0">
              <a:lnSpc>
                <a:spcPct val="100000"/>
              </a:lnSpc>
              <a:buNone/>
            </a:pPr>
            <a:r>
              <a:rPr lang="en-US" dirty="0"/>
              <a:t>Incorrect. Although the patient reported feeling pain in the masticatory area (site), it does not appear that that masticatory muscles are the origin (source) of the pain.  </a:t>
            </a:r>
          </a:p>
        </p:txBody>
      </p:sp>
      <p:sp>
        <p:nvSpPr>
          <p:cNvPr id="4" name="Rounded Rectangle 3">
            <a:hlinkClick r:id="rId2" action="ppaction://hlinksldjump" highlightClick="1"/>
            <a:extLst>
              <a:ext uri="{FF2B5EF4-FFF2-40B4-BE49-F238E27FC236}">
                <a16:creationId xmlns:a16="http://schemas.microsoft.com/office/drawing/2014/main" id="{F0C720A2-9CA2-CF04-2A21-9478A129FB64}"/>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B803D9B-BA33-AEFC-F5E9-A18722B58FFE}"/>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964537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Habit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36918"/>
            <a:ext cx="11292841" cy="5202621"/>
          </a:xfrm>
        </p:spPr>
        <p:txBody>
          <a:bodyPr>
            <a:normAutofit/>
          </a:bodyPr>
          <a:lstStyle/>
          <a:p>
            <a:pPr>
              <a:lnSpc>
                <a:spcPct val="150000"/>
              </a:lnSpc>
            </a:pPr>
            <a:r>
              <a:rPr lang="en-US" b="1" spc="300" dirty="0"/>
              <a:t>Oral Habit(s): </a:t>
            </a:r>
          </a:p>
          <a:p>
            <a:pPr lvl="1">
              <a:lnSpc>
                <a:spcPct val="150000"/>
              </a:lnSpc>
            </a:pPr>
            <a:r>
              <a:rPr lang="en-US" sz="2800" spc="300" dirty="0"/>
              <a:t>Keeps teeth together and tongue pressed to palate often</a:t>
            </a:r>
          </a:p>
          <a:p>
            <a:pPr lvl="1">
              <a:lnSpc>
                <a:spcPct val="150000"/>
              </a:lnSpc>
            </a:pPr>
            <a:r>
              <a:rPr lang="en-US" sz="2800" spc="300" dirty="0"/>
              <a:t>Using chewing gum after meals</a:t>
            </a:r>
          </a:p>
          <a:p>
            <a:pPr>
              <a:lnSpc>
                <a:spcPct val="150000"/>
              </a:lnSpc>
            </a:pPr>
            <a:r>
              <a:rPr lang="en-US" b="1" spc="300" dirty="0"/>
              <a:t>Social Habit(s): </a:t>
            </a:r>
          </a:p>
          <a:p>
            <a:pPr lvl="1">
              <a:lnSpc>
                <a:spcPct val="150000"/>
              </a:lnSpc>
            </a:pPr>
            <a:r>
              <a:rPr lang="en-US" sz="2800" spc="300" dirty="0"/>
              <a:t>1 glass of wine per week</a:t>
            </a:r>
          </a:p>
          <a:p>
            <a:pPr lvl="1">
              <a:lnSpc>
                <a:spcPct val="150000"/>
              </a:lnSpc>
            </a:pPr>
            <a:r>
              <a:rPr lang="en-US" sz="2800" spc="300" dirty="0"/>
              <a:t>3 cups of coffee per day (none after noon)</a:t>
            </a:r>
          </a:p>
        </p:txBody>
      </p:sp>
    </p:spTree>
    <p:extLst>
      <p:ext uri="{BB962C8B-B14F-4D97-AF65-F5344CB8AC3E}">
        <p14:creationId xmlns:p14="http://schemas.microsoft.com/office/powerpoint/2010/main" val="315152916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3"/>
            <a:ext cx="10712116" cy="5738648"/>
          </a:xfrm>
        </p:spPr>
        <p:txBody>
          <a:bodyPr>
            <a:normAutofit/>
          </a:bodyPr>
          <a:lstStyle/>
          <a:p>
            <a:pPr marL="0" indent="0">
              <a:lnSpc>
                <a:spcPct val="100000"/>
              </a:lnSpc>
              <a:buNone/>
            </a:pPr>
            <a:r>
              <a:rPr lang="en-US" dirty="0"/>
              <a:t>Incorrect. Although the patient reported feeling pain in the masticatory area (site), it does not appear that the TMJ is the origin (source) of the pain.  </a:t>
            </a:r>
          </a:p>
        </p:txBody>
      </p:sp>
      <p:sp>
        <p:nvSpPr>
          <p:cNvPr id="4" name="Rounded Rectangle 3">
            <a:hlinkClick r:id="rId2" action="ppaction://hlinksldjump" highlightClick="1"/>
            <a:extLst>
              <a:ext uri="{FF2B5EF4-FFF2-40B4-BE49-F238E27FC236}">
                <a16:creationId xmlns:a16="http://schemas.microsoft.com/office/drawing/2014/main" id="{F0C720A2-9CA2-CF04-2A21-9478A129FB64}"/>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B803D9B-BA33-AEFC-F5E9-A18722B58FFE}"/>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7247662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3"/>
            <a:ext cx="10712116" cy="5738648"/>
          </a:xfrm>
        </p:spPr>
        <p:txBody>
          <a:bodyPr>
            <a:normAutofit/>
          </a:bodyPr>
          <a:lstStyle/>
          <a:p>
            <a:pPr marL="0" indent="0">
              <a:lnSpc>
                <a:spcPct val="100000"/>
              </a:lnSpc>
              <a:buNone/>
            </a:pPr>
            <a:r>
              <a:rPr lang="en-US" dirty="0"/>
              <a:t>Incorrect. Although the patient reported feeling pain in the masticatory area (site), it does not appear that the temporal tendon is the origin (source) of the pain.  </a:t>
            </a:r>
          </a:p>
        </p:txBody>
      </p:sp>
      <p:sp>
        <p:nvSpPr>
          <p:cNvPr id="4" name="Rounded Rectangle 3">
            <a:hlinkClick r:id="rId2" action="ppaction://hlinksldjump" highlightClick="1"/>
            <a:extLst>
              <a:ext uri="{FF2B5EF4-FFF2-40B4-BE49-F238E27FC236}">
                <a16:creationId xmlns:a16="http://schemas.microsoft.com/office/drawing/2014/main" id="{F0C720A2-9CA2-CF04-2A21-9478A129FB64}"/>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B803D9B-BA33-AEFC-F5E9-A18722B58FFE}"/>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7108061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Potential Perpetuating Factors</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257924" y="924516"/>
            <a:ext cx="11939752" cy="5933484"/>
          </a:xfrm>
        </p:spPr>
        <p:txBody>
          <a:bodyPr>
            <a:normAutofit fontScale="92500"/>
          </a:bodyPr>
          <a:lstStyle/>
          <a:p>
            <a:pPr>
              <a:lnSpc>
                <a:spcPct val="150000"/>
              </a:lnSpc>
            </a:pPr>
            <a:r>
              <a:rPr lang="en-US" b="1" spc="300" dirty="0"/>
              <a:t>Cervical Parafunction</a:t>
            </a:r>
          </a:p>
          <a:p>
            <a:pPr lvl="1">
              <a:lnSpc>
                <a:spcPct val="150000"/>
              </a:lnSpc>
            </a:pPr>
            <a:r>
              <a:rPr lang="en-US" spc="300" dirty="0"/>
              <a:t>Cervical posture during work (cell phone, multiple computer monitors)</a:t>
            </a:r>
          </a:p>
          <a:p>
            <a:pPr lvl="1">
              <a:lnSpc>
                <a:spcPct val="150000"/>
              </a:lnSpc>
            </a:pPr>
            <a:r>
              <a:rPr lang="en-US" spc="300" dirty="0"/>
              <a:t>Sleep on his stomach with his head in a turned position</a:t>
            </a:r>
          </a:p>
          <a:p>
            <a:pPr>
              <a:lnSpc>
                <a:spcPct val="150000"/>
              </a:lnSpc>
            </a:pPr>
            <a:r>
              <a:rPr lang="en-US" b="1" spc="300" dirty="0"/>
              <a:t>Probable OSA</a:t>
            </a:r>
          </a:p>
          <a:p>
            <a:pPr lvl="1">
              <a:lnSpc>
                <a:spcPct val="150000"/>
              </a:lnSpc>
            </a:pPr>
            <a:r>
              <a:rPr lang="en-US" b="1" spc="300" dirty="0"/>
              <a:t>May contribute to facial pain and headache</a:t>
            </a:r>
          </a:p>
          <a:p>
            <a:pPr>
              <a:lnSpc>
                <a:spcPct val="150000"/>
              </a:lnSpc>
              <a:spcAft>
                <a:spcPts val="600"/>
              </a:spcAft>
            </a:pPr>
            <a:r>
              <a:rPr lang="en-US" b="1" spc="300" dirty="0"/>
              <a:t>Medication Overuse</a:t>
            </a:r>
          </a:p>
          <a:p>
            <a:pPr lvl="1">
              <a:lnSpc>
                <a:spcPct val="110000"/>
              </a:lnSpc>
              <a:spcBef>
                <a:spcPts val="0"/>
              </a:spcBef>
            </a:pPr>
            <a:r>
              <a:rPr lang="en-US" b="1" spc="300" dirty="0"/>
              <a:t>Near daily use of OTC Ibuprofen, which may contribute to a medication overuse headache</a:t>
            </a:r>
          </a:p>
          <a:p>
            <a:pPr>
              <a:lnSpc>
                <a:spcPct val="150000"/>
              </a:lnSpc>
            </a:pPr>
            <a:r>
              <a:rPr lang="en-US" b="1" spc="300" dirty="0"/>
              <a:t>Nutrition</a:t>
            </a:r>
          </a:p>
          <a:p>
            <a:pPr lvl="1">
              <a:lnSpc>
                <a:spcPct val="150000"/>
              </a:lnSpc>
            </a:pPr>
            <a:r>
              <a:rPr lang="en-US" spc="300" dirty="0"/>
              <a:t>High coffee (caffeine) consumption</a:t>
            </a:r>
          </a:p>
        </p:txBody>
      </p:sp>
      <p:sp>
        <p:nvSpPr>
          <p:cNvPr id="4" name="Rounded Rectangle 3">
            <a:extLst>
              <a:ext uri="{FF2B5EF4-FFF2-40B4-BE49-F238E27FC236}">
                <a16:creationId xmlns:a16="http://schemas.microsoft.com/office/drawing/2014/main" id="{F2047BA8-E362-8DB5-2326-4930AC9C1C85}"/>
              </a:ext>
            </a:extLst>
          </p:cNvPr>
          <p:cNvSpPr/>
          <p:nvPr/>
        </p:nvSpPr>
        <p:spPr>
          <a:xfrm>
            <a:off x="0" y="1005640"/>
            <a:ext cx="12192000" cy="57712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Think about potential perpetuating factors that may impact this patient's prognosis.</a:t>
            </a:r>
          </a:p>
          <a:p>
            <a:pPr algn="ctr"/>
            <a:endParaRPr lang="en-US" sz="3600" dirty="0"/>
          </a:p>
          <a:p>
            <a:pPr algn="ctr"/>
            <a:r>
              <a:rPr lang="en-US" sz="3600" dirty="0"/>
              <a:t>Once you have considered these, click on this box to reveal factors that should be considered.</a:t>
            </a:r>
          </a:p>
        </p:txBody>
      </p:sp>
    </p:spTree>
    <p:extLst>
      <p:ext uri="{BB962C8B-B14F-4D97-AF65-F5344CB8AC3E}">
        <p14:creationId xmlns:p14="http://schemas.microsoft.com/office/powerpoint/2010/main" val="33733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1FF8-3B5B-70C5-FB24-81886CC64534}"/>
              </a:ext>
            </a:extLst>
          </p:cNvPr>
          <p:cNvSpPr>
            <a:spLocks noGrp="1"/>
          </p:cNvSpPr>
          <p:nvPr>
            <p:ph type="ctrTitle"/>
          </p:nvPr>
        </p:nvSpPr>
        <p:spPr>
          <a:xfrm>
            <a:off x="3048000" y="1844052"/>
            <a:ext cx="9144000" cy="1368589"/>
          </a:xfrm>
        </p:spPr>
        <p:txBody>
          <a:bodyPr/>
          <a:lstStyle/>
          <a:p>
            <a:r>
              <a:rPr lang="en-US" b="1" dirty="0"/>
              <a:t>Case 6 - Jill</a:t>
            </a:r>
          </a:p>
        </p:txBody>
      </p:sp>
      <p:sp>
        <p:nvSpPr>
          <p:cNvPr id="3" name="Subtitle 2">
            <a:extLst>
              <a:ext uri="{FF2B5EF4-FFF2-40B4-BE49-F238E27FC236}">
                <a16:creationId xmlns:a16="http://schemas.microsoft.com/office/drawing/2014/main" id="{8001835C-6CB8-C9AA-928B-E7E1705CCFEC}"/>
              </a:ext>
            </a:extLst>
          </p:cNvPr>
          <p:cNvSpPr>
            <a:spLocks noGrp="1"/>
          </p:cNvSpPr>
          <p:nvPr>
            <p:ph type="subTitle" idx="1"/>
          </p:nvPr>
        </p:nvSpPr>
        <p:spPr>
          <a:xfrm>
            <a:off x="728472" y="4710595"/>
            <a:ext cx="10735056" cy="3244686"/>
          </a:xfrm>
        </p:spPr>
        <p:txBody>
          <a:bodyPr>
            <a:normAutofit/>
          </a:bodyPr>
          <a:lstStyle/>
          <a:p>
            <a:r>
              <a:rPr lang="en-US" sz="3600" dirty="0"/>
              <a:t>A 35-year-old female presents with a chief complaint of:</a:t>
            </a:r>
          </a:p>
          <a:p>
            <a:r>
              <a:rPr lang="en-US" sz="3600" dirty="0"/>
              <a:t>”My teeth, face, and head hurt horribly.”</a:t>
            </a:r>
          </a:p>
          <a:p>
            <a:endParaRPr lang="en-US" sz="2800" dirty="0"/>
          </a:p>
        </p:txBody>
      </p:sp>
      <p:sp>
        <p:nvSpPr>
          <p:cNvPr id="9" name="Rounded Rectangle 8">
            <a:extLst>
              <a:ext uri="{FF2B5EF4-FFF2-40B4-BE49-F238E27FC236}">
                <a16:creationId xmlns:a16="http://schemas.microsoft.com/office/drawing/2014/main" id="{BF503C24-69A6-4920-3097-E736EBADC4D6}"/>
              </a:ext>
            </a:extLst>
          </p:cNvPr>
          <p:cNvSpPr>
            <a:spLocks noChangeAspect="1"/>
          </p:cNvSpPr>
          <p:nvPr/>
        </p:nvSpPr>
        <p:spPr>
          <a:xfrm>
            <a:off x="728471" y="789495"/>
            <a:ext cx="4000318" cy="3477705"/>
          </a:xfrm>
          <a:prstGeom prst="roundRect">
            <a:avLst/>
          </a:prstGeom>
          <a:blipFill>
            <a:blip r:embed="rId3" cstate="screen">
              <a:alphaModFix amt="70000"/>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5587531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655320" y="1568768"/>
            <a:ext cx="11353800" cy="4817201"/>
          </a:xfrm>
        </p:spPr>
        <p:txBody>
          <a:bodyPr/>
          <a:lstStyle/>
          <a:p>
            <a:pPr marL="0" indent="0">
              <a:buNone/>
            </a:pPr>
            <a:r>
              <a:rPr lang="en-US" spc="300" dirty="0"/>
              <a:t>”My pain has been present as long as I can remember.  It always hurts.  Multiple doctors have tried to help, but it seems every treatment makes it worse.” </a:t>
            </a:r>
          </a:p>
          <a:p>
            <a:endParaRPr lang="en-US" spc="300" dirty="0"/>
          </a:p>
          <a:p>
            <a:r>
              <a:rPr lang="en-US" spc="300" dirty="0"/>
              <a:t>Impact: </a:t>
            </a:r>
          </a:p>
          <a:p>
            <a:pPr lvl="1">
              <a:spcAft>
                <a:spcPts val="600"/>
              </a:spcAft>
            </a:pPr>
            <a:r>
              <a:rPr lang="en-US" sz="2800" spc="300" dirty="0"/>
              <a:t>Always worn out due to pain</a:t>
            </a:r>
          </a:p>
          <a:p>
            <a:pPr lvl="1">
              <a:spcAft>
                <a:spcPts val="600"/>
              </a:spcAft>
            </a:pPr>
            <a:r>
              <a:rPr lang="en-US" sz="2800" spc="300" dirty="0"/>
              <a:t>Challenges socializing with family and friends</a:t>
            </a:r>
          </a:p>
          <a:p>
            <a:pPr lvl="1">
              <a:spcAft>
                <a:spcPts val="600"/>
              </a:spcAft>
            </a:pPr>
            <a:r>
              <a:rPr lang="en-US" sz="2800" spc="300" dirty="0"/>
              <a:t>Multiple days of missed work</a:t>
            </a:r>
          </a:p>
          <a:p>
            <a:pPr marL="457200" lvl="1" indent="0">
              <a:buNone/>
            </a:pPr>
            <a:endParaRPr lang="en-US" spc="300" dirty="0"/>
          </a:p>
        </p:txBody>
      </p:sp>
    </p:spTree>
    <p:extLst>
      <p:ext uri="{BB962C8B-B14F-4D97-AF65-F5344CB8AC3E}">
        <p14:creationId xmlns:p14="http://schemas.microsoft.com/office/powerpoint/2010/main" val="23388367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013524"/>
            <a:ext cx="11092543" cy="5944235"/>
          </a:xfrm>
        </p:spPr>
        <p:txBody>
          <a:bodyPr>
            <a:normAutofit/>
          </a:bodyPr>
          <a:lstStyle/>
          <a:p>
            <a:pPr>
              <a:lnSpc>
                <a:spcPct val="150000"/>
              </a:lnSpc>
            </a:pPr>
            <a:r>
              <a:rPr lang="en-US" b="1" spc="300" dirty="0"/>
              <a:t>Location of Pain: </a:t>
            </a:r>
          </a:p>
          <a:p>
            <a:pPr lvl="1">
              <a:lnSpc>
                <a:spcPct val="150000"/>
              </a:lnSpc>
            </a:pPr>
            <a:r>
              <a:rPr lang="en-US" spc="300" dirty="0"/>
              <a:t>Bilateral masseter, temporalis, and TMJ areas</a:t>
            </a:r>
          </a:p>
          <a:p>
            <a:pPr lvl="1">
              <a:lnSpc>
                <a:spcPct val="150000"/>
              </a:lnSpc>
            </a:pPr>
            <a:r>
              <a:rPr lang="en-US" spc="300" dirty="0"/>
              <a:t>Tooth pain that migrates around the mouth</a:t>
            </a:r>
          </a:p>
          <a:p>
            <a:pPr>
              <a:lnSpc>
                <a:spcPct val="150000"/>
              </a:lnSpc>
            </a:pPr>
            <a:r>
              <a:rPr lang="en-US" b="1" spc="300" dirty="0"/>
              <a:t>Quality: D</a:t>
            </a:r>
            <a:r>
              <a:rPr lang="en-US" spc="300" dirty="0"/>
              <a:t>ull / achy</a:t>
            </a:r>
          </a:p>
          <a:p>
            <a:pPr>
              <a:lnSpc>
                <a:spcPct val="150000"/>
              </a:lnSpc>
            </a:pPr>
            <a:r>
              <a:rPr lang="en-US" b="1" spc="300" dirty="0"/>
              <a:t>Intensity: </a:t>
            </a:r>
            <a:r>
              <a:rPr lang="en-US" spc="300" dirty="0"/>
              <a:t>now – 6/10; average – 6/10; worst – 8/10</a:t>
            </a:r>
          </a:p>
          <a:p>
            <a:pPr>
              <a:lnSpc>
                <a:spcPct val="150000"/>
              </a:lnSpc>
            </a:pPr>
            <a:r>
              <a:rPr lang="en-US" b="1" spc="300" dirty="0"/>
              <a:t>Frequency: </a:t>
            </a:r>
            <a:r>
              <a:rPr lang="en-US" spc="300" dirty="0"/>
              <a:t>Daily</a:t>
            </a:r>
          </a:p>
          <a:p>
            <a:pPr>
              <a:lnSpc>
                <a:spcPct val="150000"/>
              </a:lnSpc>
            </a:pPr>
            <a:r>
              <a:rPr lang="en-US" b="1" spc="300" dirty="0"/>
              <a:t>Duration: </a:t>
            </a:r>
            <a:r>
              <a:rPr lang="en-US" spc="300" dirty="0"/>
              <a:t>Constant </a:t>
            </a:r>
          </a:p>
          <a:p>
            <a:pPr>
              <a:lnSpc>
                <a:spcPct val="150000"/>
              </a:lnSpc>
            </a:pPr>
            <a:r>
              <a:rPr lang="en-US" b="1" spc="300" dirty="0"/>
              <a:t>Pattern: </a:t>
            </a:r>
            <a:r>
              <a:rPr lang="en-US" spc="300" dirty="0"/>
              <a:t>Worse at the end of the day</a:t>
            </a:r>
            <a:endParaRPr lang="en-US" b="1" spc="300" dirty="0"/>
          </a:p>
        </p:txBody>
      </p:sp>
    </p:spTree>
    <p:extLst>
      <p:ext uri="{BB962C8B-B14F-4D97-AF65-F5344CB8AC3E}">
        <p14:creationId xmlns:p14="http://schemas.microsoft.com/office/powerpoint/2010/main" val="7947944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652220" y="1107568"/>
            <a:ext cx="11353800" cy="5944235"/>
          </a:xfrm>
        </p:spPr>
        <p:txBody>
          <a:bodyPr>
            <a:normAutofit/>
          </a:bodyPr>
          <a:lstStyle/>
          <a:p>
            <a:pPr>
              <a:lnSpc>
                <a:spcPct val="150000"/>
              </a:lnSpc>
            </a:pPr>
            <a:r>
              <a:rPr lang="en-US" b="1" spc="300" dirty="0"/>
              <a:t>Initiating: </a:t>
            </a:r>
            <a:r>
              <a:rPr lang="en-US" spc="300" dirty="0"/>
              <a:t>None</a:t>
            </a:r>
          </a:p>
          <a:p>
            <a:pPr>
              <a:lnSpc>
                <a:spcPct val="150000"/>
              </a:lnSpc>
            </a:pPr>
            <a:r>
              <a:rPr lang="en-US" b="1" spc="300" dirty="0"/>
              <a:t>Aggravating: </a:t>
            </a:r>
            <a:r>
              <a:rPr lang="en-US" spc="300" dirty="0"/>
              <a:t>Eating, stress, not sleeping well</a:t>
            </a:r>
          </a:p>
          <a:p>
            <a:pPr>
              <a:lnSpc>
                <a:spcPct val="150000"/>
              </a:lnSpc>
            </a:pPr>
            <a:r>
              <a:rPr lang="en-US" b="1" spc="300" dirty="0"/>
              <a:t>Alleviating: </a:t>
            </a:r>
            <a:r>
              <a:rPr lang="en-US" spc="300" dirty="0"/>
              <a:t>Nothing</a:t>
            </a:r>
          </a:p>
          <a:p>
            <a:pPr>
              <a:lnSpc>
                <a:spcPct val="150000"/>
              </a:lnSpc>
            </a:pPr>
            <a:r>
              <a:rPr lang="en-US" b="1" spc="300" dirty="0"/>
              <a:t>Associated Symptoms: </a:t>
            </a:r>
            <a:r>
              <a:rPr lang="en-US" spc="300" dirty="0"/>
              <a:t>Decreased mouth opening</a:t>
            </a:r>
          </a:p>
          <a:p>
            <a:pPr>
              <a:lnSpc>
                <a:spcPct val="150000"/>
              </a:lnSpc>
            </a:pPr>
            <a:r>
              <a:rPr lang="en-US" b="1" spc="300" dirty="0"/>
              <a:t>Previous Treatment:</a:t>
            </a:r>
          </a:p>
          <a:p>
            <a:pPr lvl="1">
              <a:lnSpc>
                <a:spcPct val="150000"/>
              </a:lnSpc>
            </a:pPr>
            <a:r>
              <a:rPr lang="en-US" spc="300" dirty="0"/>
              <a:t>Multiple dental root canals – Worsened pain</a:t>
            </a:r>
          </a:p>
          <a:p>
            <a:pPr lvl="1">
              <a:lnSpc>
                <a:spcPct val="150000"/>
              </a:lnSpc>
            </a:pPr>
            <a:r>
              <a:rPr lang="en-US" spc="300" dirty="0"/>
              <a:t>TMJ surgery (arthroscopy) – Worsened pain</a:t>
            </a:r>
          </a:p>
          <a:p>
            <a:pPr lvl="1">
              <a:lnSpc>
                <a:spcPct val="150000"/>
              </a:lnSpc>
            </a:pPr>
            <a:r>
              <a:rPr lang="en-US" spc="300" dirty="0"/>
              <a:t>Multiple nightguards and occlusion adjustments– Worsened pain</a:t>
            </a:r>
          </a:p>
        </p:txBody>
      </p:sp>
    </p:spTree>
    <p:extLst>
      <p:ext uri="{BB962C8B-B14F-4D97-AF65-F5344CB8AC3E}">
        <p14:creationId xmlns:p14="http://schemas.microsoft.com/office/powerpoint/2010/main" val="23827929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Medical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047710"/>
            <a:ext cx="11544663" cy="5837722"/>
          </a:xfrm>
        </p:spPr>
        <p:txBody>
          <a:bodyPr>
            <a:normAutofit fontScale="92500" lnSpcReduction="20000"/>
          </a:bodyPr>
          <a:lstStyle/>
          <a:p>
            <a:pPr>
              <a:lnSpc>
                <a:spcPct val="150000"/>
              </a:lnSpc>
            </a:pPr>
            <a:r>
              <a:rPr lang="en-US" sz="3200" b="1" spc="300" dirty="0"/>
              <a:t>Global Health:</a:t>
            </a:r>
            <a:r>
              <a:rPr lang="en-US" sz="3200" spc="300" dirty="0"/>
              <a:t> No systemic concerns</a:t>
            </a:r>
          </a:p>
          <a:p>
            <a:pPr>
              <a:lnSpc>
                <a:spcPct val="150000"/>
              </a:lnSpc>
            </a:pPr>
            <a:r>
              <a:rPr lang="en-US" sz="3200" b="1" spc="300" dirty="0"/>
              <a:t>Trauma and Surgical History: </a:t>
            </a:r>
          </a:p>
          <a:p>
            <a:pPr lvl="1">
              <a:lnSpc>
                <a:spcPct val="120000"/>
              </a:lnSpc>
            </a:pPr>
            <a:r>
              <a:rPr lang="en-US" sz="2800" spc="300" dirty="0"/>
              <a:t>Motor vehicle accident with brief loss of consciousness and whiplash 10+ years ago</a:t>
            </a:r>
          </a:p>
          <a:p>
            <a:pPr lvl="1">
              <a:lnSpc>
                <a:spcPct val="150000"/>
              </a:lnSpc>
            </a:pPr>
            <a:r>
              <a:rPr lang="en-US" sz="2800" spc="300" dirty="0"/>
              <a:t>Bilateral TMJ</a:t>
            </a:r>
            <a:r>
              <a:rPr lang="en-US" sz="2800" b="1" spc="300" dirty="0"/>
              <a:t> </a:t>
            </a:r>
            <a:r>
              <a:rPr lang="en-US" sz="2800" spc="300" dirty="0"/>
              <a:t>Arthrocentesis 1 year ago</a:t>
            </a:r>
            <a:endParaRPr lang="en-US" sz="2800" b="1" spc="300" dirty="0"/>
          </a:p>
          <a:p>
            <a:pPr>
              <a:lnSpc>
                <a:spcPct val="150000"/>
              </a:lnSpc>
            </a:pPr>
            <a:r>
              <a:rPr lang="en-US" sz="3200" b="1" spc="300" dirty="0"/>
              <a:t>Medications: </a:t>
            </a:r>
          </a:p>
          <a:p>
            <a:pPr lvl="1">
              <a:lnSpc>
                <a:spcPct val="150000"/>
              </a:lnSpc>
            </a:pPr>
            <a:r>
              <a:rPr lang="en-US" sz="2800" spc="300" dirty="0"/>
              <a:t>Sertraline 50mg b.i.d.</a:t>
            </a:r>
          </a:p>
          <a:p>
            <a:pPr>
              <a:lnSpc>
                <a:spcPct val="150000"/>
              </a:lnSpc>
            </a:pPr>
            <a:r>
              <a:rPr lang="en-US" sz="3200" b="1" spc="300" dirty="0"/>
              <a:t>Allergies: </a:t>
            </a:r>
            <a:r>
              <a:rPr lang="en-US" sz="3200" spc="300" dirty="0"/>
              <a:t>None</a:t>
            </a:r>
          </a:p>
          <a:p>
            <a:pPr>
              <a:lnSpc>
                <a:spcPct val="150000"/>
              </a:lnSpc>
            </a:pPr>
            <a:r>
              <a:rPr lang="en-US" sz="3200" b="1" spc="300" dirty="0"/>
              <a:t>Family Medical History: </a:t>
            </a:r>
            <a:r>
              <a:rPr lang="en-US" sz="3200" spc="300" dirty="0"/>
              <a:t>No pertinent findings</a:t>
            </a:r>
          </a:p>
        </p:txBody>
      </p:sp>
    </p:spTree>
    <p:extLst>
      <p:ext uri="{BB962C8B-B14F-4D97-AF65-F5344CB8AC3E}">
        <p14:creationId xmlns:p14="http://schemas.microsoft.com/office/powerpoint/2010/main" val="5787843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Medical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047710"/>
            <a:ext cx="12713208" cy="5837722"/>
          </a:xfrm>
        </p:spPr>
        <p:txBody>
          <a:bodyPr>
            <a:normAutofit/>
          </a:bodyPr>
          <a:lstStyle/>
          <a:p>
            <a:pPr>
              <a:lnSpc>
                <a:spcPct val="150000"/>
              </a:lnSpc>
            </a:pPr>
            <a:r>
              <a:rPr lang="en-US" sz="3200" b="1" spc="300" dirty="0"/>
              <a:t>Other Pain(s):</a:t>
            </a:r>
          </a:p>
          <a:p>
            <a:pPr lvl="1">
              <a:lnSpc>
                <a:spcPct val="150000"/>
              </a:lnSpc>
            </a:pPr>
            <a:r>
              <a:rPr lang="en-US" sz="2800" spc="300" dirty="0"/>
              <a:t>Pelvic pain x 10+ </a:t>
            </a:r>
            <a:r>
              <a:rPr lang="en-US" sz="2800" spc="300" dirty="0" err="1"/>
              <a:t>yrs</a:t>
            </a:r>
            <a:endParaRPr lang="en-US" sz="2800" spc="300" dirty="0"/>
          </a:p>
          <a:p>
            <a:pPr lvl="1">
              <a:lnSpc>
                <a:spcPct val="150000"/>
              </a:lnSpc>
            </a:pPr>
            <a:r>
              <a:rPr lang="en-US" sz="2800" spc="300" dirty="0"/>
              <a:t>Stomach discomfort w/ constipation or diarrhea x 10+ </a:t>
            </a:r>
            <a:r>
              <a:rPr lang="en-US" sz="2800" spc="300" dirty="0" err="1"/>
              <a:t>yrs</a:t>
            </a:r>
            <a:endParaRPr lang="en-US" sz="2800" spc="300" dirty="0"/>
          </a:p>
          <a:p>
            <a:pPr lvl="1">
              <a:lnSpc>
                <a:spcPct val="150000"/>
              </a:lnSpc>
            </a:pPr>
            <a:r>
              <a:rPr lang="en-US" sz="2800" spc="300" dirty="0"/>
              <a:t>Bilateral neck pain x 10+ </a:t>
            </a:r>
            <a:r>
              <a:rPr lang="en-US" sz="2800" spc="300" dirty="0" err="1"/>
              <a:t>yrs</a:t>
            </a:r>
            <a:r>
              <a:rPr lang="en-US" sz="2800" spc="300" dirty="0"/>
              <a:t> </a:t>
            </a:r>
          </a:p>
          <a:p>
            <a:pPr lvl="1">
              <a:lnSpc>
                <a:spcPct val="150000"/>
              </a:lnSpc>
            </a:pPr>
            <a:r>
              <a:rPr lang="en-US" sz="2800" spc="300" dirty="0"/>
              <a:t>Intermittent shoulder, back, and knee pain x 10+ </a:t>
            </a:r>
            <a:r>
              <a:rPr lang="en-US" sz="2800" spc="300" dirty="0" err="1"/>
              <a:t>yrs</a:t>
            </a:r>
            <a:endParaRPr lang="en-US" sz="2800" spc="300" dirty="0"/>
          </a:p>
          <a:p>
            <a:pPr marL="457200" lvl="1" indent="0">
              <a:lnSpc>
                <a:spcPct val="150000"/>
              </a:lnSpc>
              <a:buNone/>
            </a:pPr>
            <a:endParaRPr lang="en-US" b="1" spc="300" dirty="0"/>
          </a:p>
        </p:txBody>
      </p:sp>
    </p:spTree>
    <p:extLst>
      <p:ext uri="{BB962C8B-B14F-4D97-AF65-F5344CB8AC3E}">
        <p14:creationId xmlns:p14="http://schemas.microsoft.com/office/powerpoint/2010/main" val="5277056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Psychosocial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359762"/>
            <a:ext cx="11353800" cy="5620933"/>
          </a:xfrm>
        </p:spPr>
        <p:txBody>
          <a:bodyPr>
            <a:normAutofit lnSpcReduction="10000"/>
          </a:bodyPr>
          <a:lstStyle/>
          <a:p>
            <a:pPr>
              <a:lnSpc>
                <a:spcPct val="150000"/>
              </a:lnSpc>
            </a:pPr>
            <a:r>
              <a:rPr lang="en-US" sz="3600" b="1" spc="300" dirty="0"/>
              <a:t>Social History:</a:t>
            </a:r>
            <a:endParaRPr lang="en-US" sz="3600" spc="300" dirty="0"/>
          </a:p>
          <a:p>
            <a:pPr lvl="1">
              <a:lnSpc>
                <a:spcPct val="150000"/>
              </a:lnSpc>
            </a:pPr>
            <a:r>
              <a:rPr lang="en-US" sz="3200" spc="300" dirty="0"/>
              <a:t>Married, 2 children (7, 5 </a:t>
            </a:r>
            <a:r>
              <a:rPr lang="en-US" sz="3200" spc="300" dirty="0" err="1"/>
              <a:t>yrs</a:t>
            </a:r>
            <a:r>
              <a:rPr lang="en-US" sz="3200" spc="300" dirty="0"/>
              <a:t>)</a:t>
            </a:r>
          </a:p>
          <a:p>
            <a:pPr lvl="1">
              <a:lnSpc>
                <a:spcPct val="150000"/>
              </a:lnSpc>
            </a:pPr>
            <a:r>
              <a:rPr lang="en-US" sz="3200" spc="300" dirty="0"/>
              <a:t>Elementary teacher</a:t>
            </a:r>
          </a:p>
          <a:p>
            <a:pPr>
              <a:lnSpc>
                <a:spcPct val="150000"/>
              </a:lnSpc>
            </a:pPr>
            <a:r>
              <a:rPr lang="en-US" sz="3600" b="1" spc="300" dirty="0"/>
              <a:t>Psychological History:</a:t>
            </a:r>
          </a:p>
          <a:p>
            <a:pPr lvl="1">
              <a:lnSpc>
                <a:spcPct val="150000"/>
              </a:lnSpc>
            </a:pPr>
            <a:r>
              <a:rPr lang="en-US" sz="3200" spc="300" dirty="0"/>
              <a:t>History of depression and anxiety</a:t>
            </a:r>
          </a:p>
          <a:p>
            <a:pPr lvl="1">
              <a:lnSpc>
                <a:spcPct val="150000"/>
              </a:lnSpc>
            </a:pPr>
            <a:r>
              <a:rPr lang="en-US" sz="3200" spc="300" dirty="0"/>
              <a:t>Reported physical and sexual abuse in childhood</a:t>
            </a:r>
          </a:p>
          <a:p>
            <a:pPr lvl="2">
              <a:lnSpc>
                <a:spcPct val="150000"/>
              </a:lnSpc>
            </a:pPr>
            <a:r>
              <a:rPr lang="en-US" sz="2800" spc="300" dirty="0"/>
              <a:t>You are the first person to ask her about this</a:t>
            </a:r>
          </a:p>
        </p:txBody>
      </p:sp>
    </p:spTree>
    <p:extLst>
      <p:ext uri="{BB962C8B-B14F-4D97-AF65-F5344CB8AC3E}">
        <p14:creationId xmlns:p14="http://schemas.microsoft.com/office/powerpoint/2010/main" val="486103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Sleep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19501"/>
            <a:ext cx="11027979" cy="5202621"/>
          </a:xfrm>
        </p:spPr>
        <p:txBody>
          <a:bodyPr>
            <a:normAutofit/>
          </a:bodyPr>
          <a:lstStyle/>
          <a:p>
            <a:pPr>
              <a:lnSpc>
                <a:spcPct val="150000"/>
              </a:lnSpc>
            </a:pPr>
            <a:r>
              <a:rPr lang="en-US" b="1" spc="300" dirty="0"/>
              <a:t>Sleep Quality: </a:t>
            </a:r>
            <a:r>
              <a:rPr lang="en-US" spc="300" dirty="0"/>
              <a:t>Fair to good quality </a:t>
            </a:r>
          </a:p>
          <a:p>
            <a:pPr>
              <a:lnSpc>
                <a:spcPct val="150000"/>
              </a:lnSpc>
            </a:pPr>
            <a:r>
              <a:rPr lang="en-US" b="1" spc="300" dirty="0"/>
              <a:t>Latency:</a:t>
            </a:r>
            <a:r>
              <a:rPr lang="en-US" spc="300" dirty="0"/>
              <a:t> 15 minutes</a:t>
            </a:r>
          </a:p>
          <a:p>
            <a:pPr>
              <a:lnSpc>
                <a:spcPct val="150000"/>
              </a:lnSpc>
            </a:pPr>
            <a:r>
              <a:rPr lang="en-US" b="1" spc="300" dirty="0"/>
              <a:t>Maintenance: </a:t>
            </a:r>
            <a:r>
              <a:rPr lang="en-US" spc="300" dirty="0"/>
              <a:t>Stays asleep throughout the night</a:t>
            </a:r>
          </a:p>
          <a:p>
            <a:pPr>
              <a:lnSpc>
                <a:spcPct val="150000"/>
              </a:lnSpc>
            </a:pPr>
            <a:r>
              <a:rPr lang="en-US" b="1" spc="300" dirty="0"/>
              <a:t>Duration:</a:t>
            </a:r>
            <a:r>
              <a:rPr lang="en-US" spc="300" dirty="0"/>
              <a:t> 8 hours</a:t>
            </a:r>
            <a:endParaRPr lang="en-US" b="1" spc="300" dirty="0"/>
          </a:p>
          <a:p>
            <a:pPr>
              <a:lnSpc>
                <a:spcPct val="150000"/>
              </a:lnSpc>
            </a:pPr>
            <a:r>
              <a:rPr lang="en-US" b="1" spc="300" dirty="0"/>
              <a:t>Other: </a:t>
            </a:r>
            <a:r>
              <a:rPr lang="en-US" spc="300" dirty="0"/>
              <a:t>Feels rested most days</a:t>
            </a:r>
          </a:p>
        </p:txBody>
      </p:sp>
    </p:spTree>
    <p:extLst>
      <p:ext uri="{BB962C8B-B14F-4D97-AF65-F5344CB8AC3E}">
        <p14:creationId xmlns:p14="http://schemas.microsoft.com/office/powerpoint/2010/main" val="2489747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Habit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123406"/>
            <a:ext cx="11292841" cy="5655767"/>
          </a:xfrm>
        </p:spPr>
        <p:txBody>
          <a:bodyPr>
            <a:normAutofit/>
          </a:bodyPr>
          <a:lstStyle/>
          <a:p>
            <a:pPr>
              <a:lnSpc>
                <a:spcPct val="150000"/>
              </a:lnSpc>
            </a:pPr>
            <a:r>
              <a:rPr lang="en-US" sz="3200" b="1" spc="300" dirty="0"/>
              <a:t>Oral Habit(s): </a:t>
            </a:r>
          </a:p>
          <a:p>
            <a:pPr lvl="1">
              <a:lnSpc>
                <a:spcPct val="150000"/>
              </a:lnSpc>
            </a:pPr>
            <a:r>
              <a:rPr lang="en-US" sz="3200" spc="300" dirty="0"/>
              <a:t>Keeping teeth together and tongue to palate</a:t>
            </a:r>
          </a:p>
          <a:p>
            <a:pPr lvl="1">
              <a:lnSpc>
                <a:spcPct val="150000"/>
              </a:lnSpc>
            </a:pPr>
            <a:r>
              <a:rPr lang="en-US" sz="3200" spc="300" dirty="0"/>
              <a:t>Bites fingernails and cuticles habitually</a:t>
            </a:r>
          </a:p>
          <a:p>
            <a:pPr>
              <a:lnSpc>
                <a:spcPct val="150000"/>
              </a:lnSpc>
            </a:pPr>
            <a:r>
              <a:rPr lang="en-US" sz="3200" b="1" spc="300" dirty="0"/>
              <a:t>Social Habit(s): </a:t>
            </a:r>
          </a:p>
          <a:p>
            <a:pPr lvl="1">
              <a:lnSpc>
                <a:spcPct val="150000"/>
              </a:lnSpc>
            </a:pPr>
            <a:r>
              <a:rPr lang="en-US" sz="3200" spc="300" dirty="0"/>
              <a:t>2-3 glasses of wine nightly</a:t>
            </a:r>
          </a:p>
          <a:p>
            <a:pPr lvl="1">
              <a:lnSpc>
                <a:spcPct val="150000"/>
              </a:lnSpc>
            </a:pPr>
            <a:r>
              <a:rPr lang="en-US" sz="3200" spc="300" dirty="0"/>
              <a:t>Regular diet of fast food</a:t>
            </a:r>
          </a:p>
        </p:txBody>
      </p:sp>
    </p:spTree>
    <p:extLst>
      <p:ext uri="{BB962C8B-B14F-4D97-AF65-F5344CB8AC3E}">
        <p14:creationId xmlns:p14="http://schemas.microsoft.com/office/powerpoint/2010/main" val="1165909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Sleep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969268"/>
            <a:ext cx="11027980" cy="5638350"/>
          </a:xfrm>
        </p:spPr>
        <p:txBody>
          <a:bodyPr>
            <a:normAutofit/>
          </a:bodyPr>
          <a:lstStyle/>
          <a:p>
            <a:pPr>
              <a:lnSpc>
                <a:spcPct val="150000"/>
              </a:lnSpc>
            </a:pPr>
            <a:r>
              <a:rPr lang="en-US" sz="3200" b="1" spc="300" dirty="0"/>
              <a:t>Sleep Quality: </a:t>
            </a:r>
            <a:r>
              <a:rPr lang="en-US" sz="3200" spc="300" dirty="0"/>
              <a:t>Poor quality since childhood</a:t>
            </a:r>
          </a:p>
          <a:p>
            <a:pPr>
              <a:lnSpc>
                <a:spcPct val="150000"/>
              </a:lnSpc>
            </a:pPr>
            <a:r>
              <a:rPr lang="en-US" sz="3200" b="1" spc="300" dirty="0"/>
              <a:t>Latency:</a:t>
            </a:r>
            <a:r>
              <a:rPr lang="en-US" sz="3200" spc="300" dirty="0"/>
              <a:t> </a:t>
            </a:r>
            <a:r>
              <a:rPr lang="en-US" sz="3200" spc="300"/>
              <a:t>2 hours. </a:t>
            </a:r>
            <a:r>
              <a:rPr lang="en-US" sz="3200" b="1" spc="300" dirty="0"/>
              <a:t>Duration: </a:t>
            </a:r>
            <a:r>
              <a:rPr lang="en-US" sz="3200" spc="300" dirty="0"/>
              <a:t>5 hours.</a:t>
            </a:r>
          </a:p>
          <a:p>
            <a:pPr>
              <a:lnSpc>
                <a:spcPct val="150000"/>
              </a:lnSpc>
            </a:pPr>
            <a:r>
              <a:rPr lang="en-US" sz="3200" b="1" spc="300" dirty="0"/>
              <a:t>Maintenance: </a:t>
            </a:r>
            <a:r>
              <a:rPr lang="en-US" sz="3200" spc="300" dirty="0"/>
              <a:t>Awakens throughout the night</a:t>
            </a:r>
          </a:p>
          <a:p>
            <a:pPr>
              <a:lnSpc>
                <a:spcPct val="150000"/>
              </a:lnSpc>
            </a:pPr>
            <a:r>
              <a:rPr lang="en-US" sz="3200" b="1" spc="300" dirty="0"/>
              <a:t>Other:</a:t>
            </a:r>
          </a:p>
          <a:p>
            <a:pPr lvl="1">
              <a:lnSpc>
                <a:spcPct val="150000"/>
              </a:lnSpc>
            </a:pPr>
            <a:r>
              <a:rPr lang="en-US" sz="2800" spc="300" dirty="0"/>
              <a:t>Tired and unfocused throughout the day</a:t>
            </a:r>
          </a:p>
          <a:p>
            <a:pPr lvl="1">
              <a:lnSpc>
                <a:spcPct val="150000"/>
              </a:lnSpc>
            </a:pPr>
            <a:r>
              <a:rPr lang="en-US" sz="2800" spc="300" dirty="0"/>
              <a:t>Watches television up to 2 hours before sleep time</a:t>
            </a:r>
          </a:p>
          <a:p>
            <a:pPr lvl="1">
              <a:lnSpc>
                <a:spcPct val="150000"/>
              </a:lnSpc>
            </a:pPr>
            <a:endParaRPr lang="en-US" sz="2800" spc="300" dirty="0"/>
          </a:p>
        </p:txBody>
      </p:sp>
    </p:spTree>
    <p:extLst>
      <p:ext uri="{BB962C8B-B14F-4D97-AF65-F5344CB8AC3E}">
        <p14:creationId xmlns:p14="http://schemas.microsoft.com/office/powerpoint/2010/main" val="962816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p:txBody>
          <a:bodyPr/>
          <a:lstStyle/>
          <a:p>
            <a:r>
              <a:rPr lang="en-US" dirty="0"/>
              <a:t>EXAMINATION - General</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75656"/>
            <a:ext cx="10515600" cy="5682343"/>
          </a:xfrm>
        </p:spPr>
        <p:txBody>
          <a:bodyPr>
            <a:normAutofit lnSpcReduction="10000"/>
          </a:bodyPr>
          <a:lstStyle/>
          <a:p>
            <a:pPr>
              <a:lnSpc>
                <a:spcPct val="150000"/>
              </a:lnSpc>
            </a:pPr>
            <a:r>
              <a:rPr lang="en-US" b="1" dirty="0"/>
              <a:t>Vital Signs:</a:t>
            </a:r>
            <a:r>
              <a:rPr lang="en-US" dirty="0"/>
              <a:t> BP – 118/80, P – 78, T – 98.4℉, R – 13 </a:t>
            </a:r>
            <a:endParaRPr lang="en-US" b="1" dirty="0"/>
          </a:p>
          <a:p>
            <a:pPr>
              <a:lnSpc>
                <a:spcPct val="150000"/>
              </a:lnSpc>
            </a:pPr>
            <a:r>
              <a:rPr lang="en-US" b="1" dirty="0"/>
              <a:t>General Appearance: </a:t>
            </a:r>
          </a:p>
          <a:p>
            <a:pPr lvl="1">
              <a:lnSpc>
                <a:spcPct val="150000"/>
              </a:lnSpc>
            </a:pPr>
            <a:r>
              <a:rPr lang="en-US" dirty="0"/>
              <a:t>Normal, symmetrical, no acute distress</a:t>
            </a:r>
          </a:p>
          <a:p>
            <a:pPr lvl="1">
              <a:lnSpc>
                <a:spcPct val="150000"/>
              </a:lnSpc>
            </a:pPr>
            <a:r>
              <a:rPr lang="en-US" dirty="0"/>
              <a:t>Height – 5’5”, Weight – 175 lbs., Neck circumference – 14 inches</a:t>
            </a:r>
          </a:p>
          <a:p>
            <a:pPr>
              <a:lnSpc>
                <a:spcPct val="150000"/>
              </a:lnSpc>
            </a:pPr>
            <a:r>
              <a:rPr lang="en-US" b="1" dirty="0"/>
              <a:t>Cranial Nerve Screening: </a:t>
            </a:r>
            <a:r>
              <a:rPr lang="en-US" dirty="0"/>
              <a:t>Unremarkable</a:t>
            </a:r>
          </a:p>
          <a:p>
            <a:pPr>
              <a:lnSpc>
                <a:spcPct val="150000"/>
              </a:lnSpc>
            </a:pPr>
            <a:r>
              <a:rPr lang="en-US" b="1" dirty="0"/>
              <a:t>Balance/Coordination: </a:t>
            </a:r>
            <a:r>
              <a:rPr lang="en-US" dirty="0"/>
              <a:t>Unremarkable</a:t>
            </a:r>
          </a:p>
          <a:p>
            <a:pPr>
              <a:lnSpc>
                <a:spcPct val="150000"/>
              </a:lnSpc>
            </a:pPr>
            <a:r>
              <a:rPr lang="en-US" b="1" dirty="0"/>
              <a:t>Cervical Examination: </a:t>
            </a:r>
            <a:r>
              <a:rPr lang="en-US" dirty="0"/>
              <a:t>All movements restricted and uncomfortable</a:t>
            </a:r>
          </a:p>
          <a:p>
            <a:pPr>
              <a:lnSpc>
                <a:spcPct val="150000"/>
              </a:lnSpc>
            </a:pPr>
            <a:r>
              <a:rPr lang="en-US" b="1" dirty="0"/>
              <a:t>Intraoral Screening:</a:t>
            </a:r>
            <a:r>
              <a:rPr lang="en-US" dirty="0"/>
              <a:t> Unremarkable</a:t>
            </a:r>
            <a:endParaRPr lang="en-US" b="1" dirty="0"/>
          </a:p>
        </p:txBody>
      </p:sp>
    </p:spTree>
    <p:extLst>
      <p:ext uri="{BB962C8B-B14F-4D97-AF65-F5344CB8AC3E}">
        <p14:creationId xmlns:p14="http://schemas.microsoft.com/office/powerpoint/2010/main" val="9647489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Mandibular Movements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049683"/>
            <a:ext cx="10515600" cy="5738648"/>
          </a:xfrm>
        </p:spPr>
        <p:txBody>
          <a:bodyPr>
            <a:normAutofit fontScale="92500" lnSpcReduction="20000"/>
          </a:bodyPr>
          <a:lstStyle/>
          <a:p>
            <a:pPr>
              <a:lnSpc>
                <a:spcPct val="150000"/>
              </a:lnSpc>
            </a:pPr>
            <a:r>
              <a:rPr lang="en-US" b="1" dirty="0"/>
              <a:t>Comfortable Opening:</a:t>
            </a:r>
            <a:r>
              <a:rPr lang="en-US" dirty="0"/>
              <a:t> 25 millimeters (mm)</a:t>
            </a:r>
            <a:endParaRPr lang="en-US" b="1" dirty="0"/>
          </a:p>
          <a:p>
            <a:pPr>
              <a:lnSpc>
                <a:spcPct val="150000"/>
              </a:lnSpc>
            </a:pPr>
            <a:r>
              <a:rPr lang="en-US" b="1" dirty="0"/>
              <a:t>Maximum Unassisted Opening:</a:t>
            </a:r>
            <a:r>
              <a:rPr lang="en-US" dirty="0"/>
              <a:t> 30mm</a:t>
            </a:r>
          </a:p>
          <a:p>
            <a:pPr lvl="1">
              <a:lnSpc>
                <a:spcPct val="150000"/>
              </a:lnSpc>
            </a:pPr>
            <a:r>
              <a:rPr lang="en-US" dirty="0"/>
              <a:t>Mild increase to the chief complaint areas</a:t>
            </a:r>
            <a:endParaRPr lang="en-US" b="1" dirty="0"/>
          </a:p>
          <a:p>
            <a:pPr>
              <a:lnSpc>
                <a:spcPct val="150000"/>
              </a:lnSpc>
            </a:pPr>
            <a:r>
              <a:rPr lang="en-US" b="1" dirty="0"/>
              <a:t>Assisted Opening:</a:t>
            </a:r>
            <a:r>
              <a:rPr lang="en-US" dirty="0"/>
              <a:t> 50 mm (soft end feel)</a:t>
            </a:r>
          </a:p>
          <a:p>
            <a:pPr lvl="1">
              <a:lnSpc>
                <a:spcPct val="150000"/>
              </a:lnSpc>
            </a:pPr>
            <a:r>
              <a:rPr lang="en-US" dirty="0"/>
              <a:t>Moderate increase to the chief complaint areas</a:t>
            </a:r>
          </a:p>
          <a:p>
            <a:pPr>
              <a:lnSpc>
                <a:spcPct val="150000"/>
              </a:lnSpc>
            </a:pPr>
            <a:r>
              <a:rPr lang="en-US" b="1" dirty="0"/>
              <a:t>Excursive Movements:</a:t>
            </a:r>
          </a:p>
          <a:p>
            <a:pPr lvl="1">
              <a:lnSpc>
                <a:spcPct val="150000"/>
              </a:lnSpc>
            </a:pPr>
            <a:r>
              <a:rPr lang="en-US" dirty="0"/>
              <a:t>Left – 4mm, painful to the chief complaint</a:t>
            </a:r>
          </a:p>
          <a:p>
            <a:pPr lvl="1">
              <a:lnSpc>
                <a:spcPct val="150000"/>
              </a:lnSpc>
            </a:pPr>
            <a:r>
              <a:rPr lang="en-US" dirty="0"/>
              <a:t>Right – 4mm, painful to the chief complaint</a:t>
            </a:r>
          </a:p>
          <a:p>
            <a:pPr lvl="1">
              <a:lnSpc>
                <a:spcPct val="150000"/>
              </a:lnSpc>
            </a:pPr>
            <a:r>
              <a:rPr lang="en-US" dirty="0"/>
              <a:t>Protrusive – 4mm, painful to the chief complaint</a:t>
            </a:r>
          </a:p>
          <a:p>
            <a:pPr>
              <a:lnSpc>
                <a:spcPct val="150000"/>
              </a:lnSpc>
            </a:pPr>
            <a:r>
              <a:rPr lang="en-US" b="1" dirty="0"/>
              <a:t>TMJ Evaluation: </a:t>
            </a:r>
            <a:r>
              <a:rPr lang="en-US" dirty="0"/>
              <a:t>Painful to palpation (familiar)</a:t>
            </a:r>
          </a:p>
        </p:txBody>
      </p:sp>
    </p:spTree>
    <p:extLst>
      <p:ext uri="{BB962C8B-B14F-4D97-AF65-F5344CB8AC3E}">
        <p14:creationId xmlns:p14="http://schemas.microsoft.com/office/powerpoint/2010/main" val="26141486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Palpation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3"/>
            <a:ext cx="10515600" cy="1325563"/>
          </a:xfrm>
        </p:spPr>
        <p:txBody>
          <a:bodyPr>
            <a:normAutofit lnSpcReduction="10000"/>
          </a:bodyPr>
          <a:lstStyle/>
          <a:p>
            <a:pPr>
              <a:lnSpc>
                <a:spcPct val="100000"/>
              </a:lnSpc>
            </a:pPr>
            <a:r>
              <a:rPr lang="en-US" b="1" dirty="0"/>
              <a:t>Painful:</a:t>
            </a:r>
            <a:r>
              <a:rPr lang="en-US" dirty="0"/>
              <a:t> Global tenderness or pain to palpation of all masticatory and cervical muscles (all familiar to the chief complaint and headache) bilaterally. Masseters increased bilateral tooth pain.</a:t>
            </a:r>
          </a:p>
          <a:p>
            <a:pPr marL="0" indent="0">
              <a:lnSpc>
                <a:spcPct val="100000"/>
              </a:lnSpc>
              <a:buNone/>
            </a:pPr>
            <a:endParaRPr lang="en-US" dirty="0"/>
          </a:p>
        </p:txBody>
      </p:sp>
      <p:sp>
        <p:nvSpPr>
          <p:cNvPr id="19" name="TextBox 18">
            <a:extLst>
              <a:ext uri="{FF2B5EF4-FFF2-40B4-BE49-F238E27FC236}">
                <a16:creationId xmlns:a16="http://schemas.microsoft.com/office/drawing/2014/main" id="{27AD980F-55F2-83ED-9784-8C355B3EA4FE}"/>
              </a:ext>
            </a:extLst>
          </p:cNvPr>
          <p:cNvSpPr txBox="1"/>
          <p:nvPr/>
        </p:nvSpPr>
        <p:spPr>
          <a:xfrm>
            <a:off x="2220686" y="3392001"/>
            <a:ext cx="184731" cy="369332"/>
          </a:xfrm>
          <a:prstGeom prst="rect">
            <a:avLst/>
          </a:prstGeom>
          <a:noFill/>
        </p:spPr>
        <p:txBody>
          <a:bodyPr wrap="none" rtlCol="0">
            <a:spAutoFit/>
          </a:bodyPr>
          <a:lstStyle/>
          <a:p>
            <a:endParaRPr lang="en-US" dirty="0"/>
          </a:p>
        </p:txBody>
      </p:sp>
      <p:grpSp>
        <p:nvGrpSpPr>
          <p:cNvPr id="18" name="Group 17">
            <a:extLst>
              <a:ext uri="{FF2B5EF4-FFF2-40B4-BE49-F238E27FC236}">
                <a16:creationId xmlns:a16="http://schemas.microsoft.com/office/drawing/2014/main" id="{8609C4D6-EB95-AF91-40D8-CF89414708EF}"/>
              </a:ext>
            </a:extLst>
          </p:cNvPr>
          <p:cNvGrpSpPr/>
          <p:nvPr/>
        </p:nvGrpSpPr>
        <p:grpSpPr>
          <a:xfrm>
            <a:off x="4004157" y="2651126"/>
            <a:ext cx="4183685" cy="3999498"/>
            <a:chOff x="3900830" y="2294014"/>
            <a:chExt cx="4145890" cy="4195245"/>
          </a:xfrm>
        </p:grpSpPr>
        <p:pic>
          <p:nvPicPr>
            <p:cNvPr id="13" name="Picture 12" descr="A human skull with muscles&#10;&#10;Description automatically generated">
              <a:extLst>
                <a:ext uri="{FF2B5EF4-FFF2-40B4-BE49-F238E27FC236}">
                  <a16:creationId xmlns:a16="http://schemas.microsoft.com/office/drawing/2014/main" id="{3DA4FB15-6531-ECFA-958F-DD55CEE755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0830" y="2294014"/>
              <a:ext cx="4145890" cy="4195245"/>
            </a:xfrm>
            <a:prstGeom prst="rect">
              <a:avLst/>
            </a:prstGeom>
          </p:spPr>
        </p:pic>
        <p:sp>
          <p:nvSpPr>
            <p:cNvPr id="5" name="Explosion 1 4">
              <a:extLst>
                <a:ext uri="{FF2B5EF4-FFF2-40B4-BE49-F238E27FC236}">
                  <a16:creationId xmlns:a16="http://schemas.microsoft.com/office/drawing/2014/main" id="{2F1B99D4-8B2F-3C56-FFAD-B174F6446477}"/>
                </a:ext>
              </a:extLst>
            </p:cNvPr>
            <p:cNvSpPr/>
            <p:nvPr/>
          </p:nvSpPr>
          <p:spPr>
            <a:xfrm>
              <a:off x="6427517" y="5597566"/>
              <a:ext cx="549053" cy="411593"/>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6" name="Explosion 1 5">
              <a:extLst>
                <a:ext uri="{FF2B5EF4-FFF2-40B4-BE49-F238E27FC236}">
                  <a16:creationId xmlns:a16="http://schemas.microsoft.com/office/drawing/2014/main" id="{A767D49A-042F-AD6F-658C-6684AE5497EF}"/>
                </a:ext>
              </a:extLst>
            </p:cNvPr>
            <p:cNvSpPr/>
            <p:nvPr/>
          </p:nvSpPr>
          <p:spPr>
            <a:xfrm>
              <a:off x="5747374" y="4877204"/>
              <a:ext cx="549053" cy="4650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4" name="Explosion 1 3">
              <a:extLst>
                <a:ext uri="{FF2B5EF4-FFF2-40B4-BE49-F238E27FC236}">
                  <a16:creationId xmlns:a16="http://schemas.microsoft.com/office/drawing/2014/main" id="{CBD53DB5-6A69-84FE-B3B9-FEEE8FD7DD37}"/>
                </a:ext>
              </a:extLst>
            </p:cNvPr>
            <p:cNvSpPr/>
            <p:nvPr/>
          </p:nvSpPr>
          <p:spPr>
            <a:xfrm>
              <a:off x="5424722" y="3224607"/>
              <a:ext cx="549053" cy="4650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7" name="Explosion 1 6">
              <a:extLst>
                <a:ext uri="{FF2B5EF4-FFF2-40B4-BE49-F238E27FC236}">
                  <a16:creationId xmlns:a16="http://schemas.microsoft.com/office/drawing/2014/main" id="{4C595A47-7244-B71B-BBB8-79A578D8AE7B}"/>
                </a:ext>
              </a:extLst>
            </p:cNvPr>
            <p:cNvSpPr/>
            <p:nvPr/>
          </p:nvSpPr>
          <p:spPr>
            <a:xfrm>
              <a:off x="5198321" y="4146359"/>
              <a:ext cx="549053" cy="4650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8" name="Explosion 1 7">
              <a:extLst>
                <a:ext uri="{FF2B5EF4-FFF2-40B4-BE49-F238E27FC236}">
                  <a16:creationId xmlns:a16="http://schemas.microsoft.com/office/drawing/2014/main" id="{79472A1E-6355-D88E-6C4E-314BEED0F32D}"/>
                </a:ext>
              </a:extLst>
            </p:cNvPr>
            <p:cNvSpPr/>
            <p:nvPr/>
          </p:nvSpPr>
          <p:spPr>
            <a:xfrm>
              <a:off x="6096000" y="3296241"/>
              <a:ext cx="549053" cy="4650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9" name="Explosion 1 8">
              <a:extLst>
                <a:ext uri="{FF2B5EF4-FFF2-40B4-BE49-F238E27FC236}">
                  <a16:creationId xmlns:a16="http://schemas.microsoft.com/office/drawing/2014/main" id="{BA6039F2-03A8-B9AF-0454-7183F7EE5C36}"/>
                </a:ext>
              </a:extLst>
            </p:cNvPr>
            <p:cNvSpPr/>
            <p:nvPr/>
          </p:nvSpPr>
          <p:spPr>
            <a:xfrm>
              <a:off x="4753444" y="3038512"/>
              <a:ext cx="549053" cy="4650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10" name="Explosion 1 9">
              <a:extLst>
                <a:ext uri="{FF2B5EF4-FFF2-40B4-BE49-F238E27FC236}">
                  <a16:creationId xmlns:a16="http://schemas.microsoft.com/office/drawing/2014/main" id="{E010DA66-343B-6889-E08A-706A30555499}"/>
                </a:ext>
              </a:extLst>
            </p:cNvPr>
            <p:cNvSpPr/>
            <p:nvPr/>
          </p:nvSpPr>
          <p:spPr>
            <a:xfrm>
              <a:off x="5302497" y="4573024"/>
              <a:ext cx="549053" cy="4650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11" name="Explosion 1 10">
              <a:extLst>
                <a:ext uri="{FF2B5EF4-FFF2-40B4-BE49-F238E27FC236}">
                  <a16:creationId xmlns:a16="http://schemas.microsoft.com/office/drawing/2014/main" id="{C6B37222-134E-B838-327C-F5FC73C3E9D8}"/>
                </a:ext>
              </a:extLst>
            </p:cNvPr>
            <p:cNvSpPr/>
            <p:nvPr/>
          </p:nvSpPr>
          <p:spPr>
            <a:xfrm>
              <a:off x="6095999" y="4035597"/>
              <a:ext cx="549053" cy="4650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12" name="Explosion 1 11">
              <a:extLst>
                <a:ext uri="{FF2B5EF4-FFF2-40B4-BE49-F238E27FC236}">
                  <a16:creationId xmlns:a16="http://schemas.microsoft.com/office/drawing/2014/main" id="{B793F0C2-A072-599A-A410-262A1E781D4E}"/>
                </a:ext>
              </a:extLst>
            </p:cNvPr>
            <p:cNvSpPr/>
            <p:nvPr/>
          </p:nvSpPr>
          <p:spPr>
            <a:xfrm>
              <a:off x="6427517" y="4487359"/>
              <a:ext cx="549053" cy="4650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gr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F18FD212-B33C-CB0F-60F7-837FAD745232}"/>
                  </a:ext>
                </a:extLst>
              </p14:cNvPr>
              <p14:cNvContentPartPr/>
              <p14:nvPr/>
            </p14:nvContentPartPr>
            <p14:xfrm>
              <a:off x="5150969" y="4774510"/>
              <a:ext cx="310320" cy="45360"/>
            </p14:xfrm>
          </p:contentPart>
        </mc:Choice>
        <mc:Fallback xmlns="">
          <p:pic>
            <p:nvPicPr>
              <p:cNvPr id="20" name="Ink 19">
                <a:extLst>
                  <a:ext uri="{FF2B5EF4-FFF2-40B4-BE49-F238E27FC236}">
                    <a16:creationId xmlns:a16="http://schemas.microsoft.com/office/drawing/2014/main" id="{F18FD212-B33C-CB0F-60F7-837FAD745232}"/>
                  </a:ext>
                </a:extLst>
              </p:cNvPr>
              <p:cNvPicPr/>
              <p:nvPr/>
            </p:nvPicPr>
            <p:blipFill>
              <a:blip r:embed="rId4"/>
              <a:stretch>
                <a:fillRect/>
              </a:stretch>
            </p:blipFill>
            <p:spPr>
              <a:xfrm>
                <a:off x="5114969" y="4702870"/>
                <a:ext cx="38196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CAD265EF-DE74-9AD3-A8DD-CFBAC39B5B96}"/>
                  </a:ext>
                </a:extLst>
              </p14:cNvPr>
              <p14:cNvContentPartPr/>
              <p14:nvPr/>
            </p14:nvContentPartPr>
            <p14:xfrm>
              <a:off x="5112809" y="4968550"/>
              <a:ext cx="412200" cy="70560"/>
            </p14:xfrm>
          </p:contentPart>
        </mc:Choice>
        <mc:Fallback xmlns="">
          <p:pic>
            <p:nvPicPr>
              <p:cNvPr id="21" name="Ink 20">
                <a:extLst>
                  <a:ext uri="{FF2B5EF4-FFF2-40B4-BE49-F238E27FC236}">
                    <a16:creationId xmlns:a16="http://schemas.microsoft.com/office/drawing/2014/main" id="{CAD265EF-DE74-9AD3-A8DD-CFBAC39B5B96}"/>
                  </a:ext>
                </a:extLst>
              </p:cNvPr>
              <p:cNvPicPr/>
              <p:nvPr/>
            </p:nvPicPr>
            <p:blipFill>
              <a:blip r:embed="rId6"/>
              <a:stretch>
                <a:fillRect/>
              </a:stretch>
            </p:blipFill>
            <p:spPr>
              <a:xfrm>
                <a:off x="5077169" y="4896910"/>
                <a:ext cx="483840" cy="214200"/>
              </a:xfrm>
              <a:prstGeom prst="rect">
                <a:avLst/>
              </a:prstGeom>
            </p:spPr>
          </p:pic>
        </mc:Fallback>
      </mc:AlternateContent>
    </p:spTree>
    <p:extLst>
      <p:ext uri="{BB962C8B-B14F-4D97-AF65-F5344CB8AC3E}">
        <p14:creationId xmlns:p14="http://schemas.microsoft.com/office/powerpoint/2010/main" val="25171669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a:lnSpc>
                <a:spcPct val="150000"/>
              </a:lnSpc>
            </a:pPr>
            <a:r>
              <a:rPr lang="en-US" dirty="0"/>
              <a:t>Do you want to order any diagnostic testing?</a:t>
            </a:r>
          </a:p>
        </p:txBody>
      </p:sp>
      <p:sp>
        <p:nvSpPr>
          <p:cNvPr id="5" name="Alternate Process 4">
            <a:hlinkClick r:id="rId3" action="ppaction://hlinksldjump" highlightClick="1"/>
            <a:extLst>
              <a:ext uri="{FF2B5EF4-FFF2-40B4-BE49-F238E27FC236}">
                <a16:creationId xmlns:a16="http://schemas.microsoft.com/office/drawing/2014/main" id="{89C1C69A-3D28-5589-CB09-1829EE6169B6}"/>
              </a:ext>
            </a:extLst>
          </p:cNvPr>
          <p:cNvSpPr/>
          <p:nvPr/>
        </p:nvSpPr>
        <p:spPr>
          <a:xfrm>
            <a:off x="1175656" y="2061738"/>
            <a:ext cx="105156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TMJ MRI or CT/CBCT</a:t>
            </a:r>
          </a:p>
        </p:txBody>
      </p:sp>
      <p:sp>
        <p:nvSpPr>
          <p:cNvPr id="6" name="Alternate Process 5">
            <a:hlinkClick r:id="rId4" action="ppaction://hlinksldjump" highlightClick="1"/>
            <a:extLst>
              <a:ext uri="{FF2B5EF4-FFF2-40B4-BE49-F238E27FC236}">
                <a16:creationId xmlns:a16="http://schemas.microsoft.com/office/drawing/2014/main" id="{8156C8DB-CB50-A615-91B0-994A68BD668E}"/>
              </a:ext>
            </a:extLst>
          </p:cNvPr>
          <p:cNvSpPr/>
          <p:nvPr/>
        </p:nvSpPr>
        <p:spPr>
          <a:xfrm>
            <a:off x="1175657" y="304582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Brain Imaging</a:t>
            </a:r>
          </a:p>
        </p:txBody>
      </p:sp>
      <p:sp>
        <p:nvSpPr>
          <p:cNvPr id="7" name="Alternate Process 6">
            <a:hlinkClick r:id="rId5" action="ppaction://hlinksldjump" highlightClick="1"/>
            <a:extLst>
              <a:ext uri="{FF2B5EF4-FFF2-40B4-BE49-F238E27FC236}">
                <a16:creationId xmlns:a16="http://schemas.microsoft.com/office/drawing/2014/main" id="{690553EE-0059-E1CB-75A1-49661DEBD472}"/>
              </a:ext>
            </a:extLst>
          </p:cNvPr>
          <p:cNvSpPr/>
          <p:nvPr/>
        </p:nvSpPr>
        <p:spPr>
          <a:xfrm>
            <a:off x="1175657" y="402990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Fibromyalgia Screener</a:t>
            </a:r>
          </a:p>
        </p:txBody>
      </p:sp>
      <p:sp>
        <p:nvSpPr>
          <p:cNvPr id="8" name="Alternate Process 7">
            <a:hlinkClick r:id="rId6" action="ppaction://hlinksldjump" highlightClick="1"/>
            <a:extLst>
              <a:ext uri="{FF2B5EF4-FFF2-40B4-BE49-F238E27FC236}">
                <a16:creationId xmlns:a16="http://schemas.microsoft.com/office/drawing/2014/main" id="{DB5C2871-9C1B-7B72-CE9A-5BA7AC42F610}"/>
              </a:ext>
            </a:extLst>
          </p:cNvPr>
          <p:cNvSpPr/>
          <p:nvPr/>
        </p:nvSpPr>
        <p:spPr>
          <a:xfrm>
            <a:off x="1175657" y="5998078"/>
            <a:ext cx="5024845"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No</a:t>
            </a:r>
          </a:p>
        </p:txBody>
      </p:sp>
      <p:sp>
        <p:nvSpPr>
          <p:cNvPr id="4" name="Alternate Process 3">
            <a:hlinkClick r:id="rId7" action="ppaction://hlinksldjump" highlightClick="1"/>
            <a:extLst>
              <a:ext uri="{FF2B5EF4-FFF2-40B4-BE49-F238E27FC236}">
                <a16:creationId xmlns:a16="http://schemas.microsoft.com/office/drawing/2014/main" id="{63F3B87F-FB23-99EF-F187-870819A17BF6}"/>
              </a:ext>
            </a:extLst>
          </p:cNvPr>
          <p:cNvSpPr/>
          <p:nvPr/>
        </p:nvSpPr>
        <p:spPr>
          <a:xfrm>
            <a:off x="1175656" y="501399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Blood Work</a:t>
            </a:r>
          </a:p>
        </p:txBody>
      </p:sp>
      <p:sp>
        <p:nvSpPr>
          <p:cNvPr id="11" name="Title 1">
            <a:extLst>
              <a:ext uri="{FF2B5EF4-FFF2-40B4-BE49-F238E27FC236}">
                <a16:creationId xmlns:a16="http://schemas.microsoft.com/office/drawing/2014/main" id="{A377F916-CC24-8D37-180D-E66FCD29E878}"/>
              </a:ext>
            </a:extLst>
          </p:cNvPr>
          <p:cNvSpPr txBox="1">
            <a:spLocks/>
          </p:cNvSpPr>
          <p:nvPr/>
        </p:nvSpPr>
        <p:spPr>
          <a:xfrm>
            <a:off x="838200" y="0"/>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DIAGNOSTIC TESTING: </a:t>
            </a:r>
            <a:r>
              <a:rPr lang="en-US" sz="3200" dirty="0"/>
              <a:t>Click all tests you want to perform</a:t>
            </a:r>
            <a:endParaRPr lang="en-US" dirty="0"/>
          </a:p>
        </p:txBody>
      </p:sp>
    </p:spTree>
    <p:extLst>
      <p:ext uri="{BB962C8B-B14F-4D97-AF65-F5344CB8AC3E}">
        <p14:creationId xmlns:p14="http://schemas.microsoft.com/office/powerpoint/2010/main" val="39317380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None</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00000"/>
              </a:lnSpc>
            </a:pPr>
            <a:r>
              <a:rPr lang="en-US" dirty="0"/>
              <a:t>No tests are required for this patient within the Initial Care Clinician practice, but certain screening(s) may be helpful to determine an appropriate management strategy.  </a:t>
            </a:r>
          </a:p>
        </p:txBody>
      </p:sp>
      <p:sp>
        <p:nvSpPr>
          <p:cNvPr id="4" name="Rounded Rectangle 3">
            <a:hlinkClick r:id="rId2" action="ppaction://hlinksldjump" highlightClick="1"/>
            <a:extLst>
              <a:ext uri="{FF2B5EF4-FFF2-40B4-BE49-F238E27FC236}">
                <a16:creationId xmlns:a16="http://schemas.microsoft.com/office/drawing/2014/main" id="{2BB13DCA-C5A1-0B3A-577A-FF277787E425}"/>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8" name="Rounded Rectangle 7">
            <a:hlinkClick r:id="rId3" action="ppaction://hlinksldjump" highlightClick="1"/>
            <a:extLst>
              <a:ext uri="{FF2B5EF4-FFF2-40B4-BE49-F238E27FC236}">
                <a16:creationId xmlns:a16="http://schemas.microsoft.com/office/drawing/2014/main" id="{0844DAF8-1C35-19C1-194D-BE327C43604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0144113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Imaging</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buNone/>
            </a:pPr>
            <a:r>
              <a:rPr lang="en-US" dirty="0"/>
              <a:t>Incorrect. Imagining is not necessary.  </a:t>
            </a:r>
          </a:p>
          <a:p>
            <a:pPr>
              <a:lnSpc>
                <a:spcPct val="100000"/>
              </a:lnSpc>
            </a:pPr>
            <a:r>
              <a:rPr lang="en-US" dirty="0"/>
              <a:t>There does not appear to be any hard or soft tissue within the TMJ involved in this case.</a:t>
            </a:r>
          </a:p>
          <a:p>
            <a:pPr marL="0" indent="0">
              <a:lnSpc>
                <a:spcPct val="100000"/>
              </a:lnSpc>
              <a:buNone/>
            </a:pPr>
            <a:endParaRPr lang="en-US" dirty="0"/>
          </a:p>
          <a:p>
            <a:pPr marL="0" indent="0">
              <a:lnSpc>
                <a:spcPct val="100000"/>
              </a:lnSpc>
              <a:buNone/>
            </a:pPr>
            <a:endParaRPr lang="en-US" dirty="0"/>
          </a:p>
          <a:p>
            <a:pPr marL="457200" lvl="1" indent="0">
              <a:lnSpc>
                <a:spcPct val="100000"/>
              </a:lnSpc>
              <a:buNone/>
            </a:pPr>
            <a:endParaRPr lang="en-US" dirty="0"/>
          </a:p>
        </p:txBody>
      </p:sp>
      <p:sp>
        <p:nvSpPr>
          <p:cNvPr id="4" name="Rounded Rectangle 3">
            <a:hlinkClick r:id="rId2" action="ppaction://hlinksldjump" highlightClick="1"/>
            <a:extLst>
              <a:ext uri="{FF2B5EF4-FFF2-40B4-BE49-F238E27FC236}">
                <a16:creationId xmlns:a16="http://schemas.microsoft.com/office/drawing/2014/main" id="{74FD3784-E4CA-8308-211B-3D6F4146B6D5}"/>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53931998-5787-372D-DA95-F1AC53D44B83}"/>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2262280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Imaging</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buNone/>
            </a:pPr>
            <a:r>
              <a:rPr lang="en-US" dirty="0"/>
              <a:t>Incorrect. Imagining is not necessary.  </a:t>
            </a:r>
          </a:p>
          <a:p>
            <a:pPr>
              <a:lnSpc>
                <a:spcPct val="100000"/>
              </a:lnSpc>
            </a:pPr>
            <a:r>
              <a:rPr lang="en-US" dirty="0"/>
              <a:t>There are no red flags presented in this case that would warrant immediate brain imaging.</a:t>
            </a:r>
          </a:p>
          <a:p>
            <a:pPr marL="0" indent="0">
              <a:lnSpc>
                <a:spcPct val="100000"/>
              </a:lnSpc>
              <a:buNone/>
            </a:pPr>
            <a:endParaRPr lang="en-US" dirty="0"/>
          </a:p>
          <a:p>
            <a:pPr marL="0" indent="0">
              <a:lnSpc>
                <a:spcPct val="100000"/>
              </a:lnSpc>
              <a:buNone/>
            </a:pPr>
            <a:endParaRPr lang="en-US" dirty="0"/>
          </a:p>
          <a:p>
            <a:pPr marL="457200" lvl="1" indent="0">
              <a:lnSpc>
                <a:spcPct val="100000"/>
              </a:lnSpc>
              <a:buNone/>
            </a:pPr>
            <a:endParaRPr lang="en-US" dirty="0"/>
          </a:p>
        </p:txBody>
      </p:sp>
      <p:sp>
        <p:nvSpPr>
          <p:cNvPr id="4" name="Rounded Rectangle 3">
            <a:hlinkClick r:id="rId2" action="ppaction://hlinksldjump" highlightClick="1"/>
            <a:extLst>
              <a:ext uri="{FF2B5EF4-FFF2-40B4-BE49-F238E27FC236}">
                <a16:creationId xmlns:a16="http://schemas.microsoft.com/office/drawing/2014/main" id="{74FD3784-E4CA-8308-211B-3D6F4146B6D5}"/>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53931998-5787-372D-DA95-F1AC53D44B83}"/>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5774336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Fibro Screener</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spcBef>
                <a:spcPts val="0"/>
              </a:spcBef>
              <a:spcAft>
                <a:spcPts val="1200"/>
              </a:spcAft>
              <a:buNone/>
            </a:pPr>
            <a:r>
              <a:rPr lang="en-US" dirty="0"/>
              <a:t>There are multiple fibromyalgia screeners available.  Most assess for symptoms of widespread pain, cognitive difficulties, fatigue, waking unrefreshed, and other physical &amp; emotional symptoms. </a:t>
            </a:r>
          </a:p>
          <a:p>
            <a:pPr>
              <a:lnSpc>
                <a:spcPct val="100000"/>
              </a:lnSpc>
              <a:spcBef>
                <a:spcPts val="0"/>
              </a:spcBef>
              <a:spcAft>
                <a:spcPts val="1200"/>
              </a:spcAft>
            </a:pPr>
            <a:r>
              <a:rPr lang="en-US" dirty="0"/>
              <a:t>Jill reported a high Widespread Pain Index (WPI) and Symptom Severity Score (SS)</a:t>
            </a:r>
          </a:p>
        </p:txBody>
      </p:sp>
      <p:sp>
        <p:nvSpPr>
          <p:cNvPr id="5" name="Rounded Rectangle 4">
            <a:hlinkClick r:id="rId2" action="ppaction://hlinksldjump" highlightClick="1"/>
            <a:extLst>
              <a:ext uri="{FF2B5EF4-FFF2-40B4-BE49-F238E27FC236}">
                <a16:creationId xmlns:a16="http://schemas.microsoft.com/office/drawing/2014/main" id="{B6509802-D628-5154-EEE8-E0B8469F01F8}"/>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9C51C343-0828-01DB-EEE8-8CB2DC7D365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4248984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p:txBody>
          <a:bodyPr/>
          <a:lstStyle/>
          <a:p>
            <a:r>
              <a:rPr lang="en-US" dirty="0"/>
              <a:t>EXAMINATION - General</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23406"/>
            <a:ext cx="10515600" cy="5595892"/>
          </a:xfrm>
        </p:spPr>
        <p:txBody>
          <a:bodyPr>
            <a:normAutofit lnSpcReduction="10000"/>
          </a:bodyPr>
          <a:lstStyle/>
          <a:p>
            <a:pPr>
              <a:lnSpc>
                <a:spcPct val="150000"/>
              </a:lnSpc>
            </a:pPr>
            <a:r>
              <a:rPr lang="en-US" b="1" dirty="0"/>
              <a:t>Vital Signs:</a:t>
            </a:r>
            <a:r>
              <a:rPr lang="en-US" dirty="0"/>
              <a:t> BP – 118/78, P – 74, T – 98.4℉, R – 10 </a:t>
            </a:r>
            <a:endParaRPr lang="en-US" b="1" dirty="0"/>
          </a:p>
          <a:p>
            <a:pPr>
              <a:lnSpc>
                <a:spcPct val="150000"/>
              </a:lnSpc>
            </a:pPr>
            <a:r>
              <a:rPr lang="en-US" b="1" dirty="0"/>
              <a:t>General Appearance: </a:t>
            </a:r>
          </a:p>
          <a:p>
            <a:pPr lvl="1">
              <a:lnSpc>
                <a:spcPct val="150000"/>
              </a:lnSpc>
            </a:pPr>
            <a:r>
              <a:rPr lang="en-US" dirty="0"/>
              <a:t>Normal, symmetrical, no acute distress</a:t>
            </a:r>
          </a:p>
          <a:p>
            <a:pPr lvl="1">
              <a:lnSpc>
                <a:spcPct val="150000"/>
              </a:lnSpc>
            </a:pPr>
            <a:r>
              <a:rPr lang="en-US" dirty="0"/>
              <a:t>Height – 5’8”, Weight – 140 lbs., Neck circumference – 14 inches</a:t>
            </a:r>
          </a:p>
          <a:p>
            <a:pPr>
              <a:lnSpc>
                <a:spcPct val="150000"/>
              </a:lnSpc>
            </a:pPr>
            <a:r>
              <a:rPr lang="en-US" b="1" dirty="0"/>
              <a:t>Cranial Nerve Screening: </a:t>
            </a:r>
            <a:r>
              <a:rPr lang="en-US" dirty="0"/>
              <a:t>Unremarkable</a:t>
            </a:r>
          </a:p>
          <a:p>
            <a:pPr>
              <a:lnSpc>
                <a:spcPct val="150000"/>
              </a:lnSpc>
            </a:pPr>
            <a:r>
              <a:rPr lang="en-US" b="1" dirty="0"/>
              <a:t>Balance/Coordination: </a:t>
            </a:r>
            <a:r>
              <a:rPr lang="en-US" dirty="0"/>
              <a:t>Unremarkable</a:t>
            </a:r>
          </a:p>
          <a:p>
            <a:pPr>
              <a:lnSpc>
                <a:spcPct val="150000"/>
              </a:lnSpc>
            </a:pPr>
            <a:r>
              <a:rPr lang="en-US" b="1" dirty="0"/>
              <a:t>Cervical Examination: </a:t>
            </a:r>
            <a:r>
              <a:rPr lang="en-US" dirty="0"/>
              <a:t>Normal ranges, nonpainful</a:t>
            </a:r>
          </a:p>
          <a:p>
            <a:pPr>
              <a:lnSpc>
                <a:spcPct val="150000"/>
              </a:lnSpc>
            </a:pPr>
            <a:r>
              <a:rPr lang="en-US" b="1" dirty="0"/>
              <a:t>Intraoral Screening:</a:t>
            </a:r>
            <a:r>
              <a:rPr lang="en-US" dirty="0"/>
              <a:t> No pertinent findings</a:t>
            </a:r>
            <a:endParaRPr lang="en-US" b="1" dirty="0"/>
          </a:p>
        </p:txBody>
      </p:sp>
    </p:spTree>
    <p:extLst>
      <p:ext uri="{BB962C8B-B14F-4D97-AF65-F5344CB8AC3E}">
        <p14:creationId xmlns:p14="http://schemas.microsoft.com/office/powerpoint/2010/main" val="798225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Blood Work</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10000"/>
              </a:lnSpc>
              <a:buNone/>
            </a:pPr>
            <a:r>
              <a:rPr lang="en-US" dirty="0"/>
              <a:t>Possibly. Based on the patient’s symptoms, certain laboratory testing may help screen out certain conditions that may mimic some symptoms this patient is experiencing.  Examples include, but are not limited to, thyroid testing, Lyme titer, and a comprehensive metabolic panel.  That said, considering the comprehensive presentation of the patient and the duration of symptoms, this may not always be warranted initially.</a:t>
            </a:r>
          </a:p>
          <a:p>
            <a:pPr>
              <a:lnSpc>
                <a:spcPct val="110000"/>
              </a:lnSpc>
            </a:pPr>
            <a:r>
              <a:rPr lang="en-US" dirty="0"/>
              <a:t>All laboratory tests came back normal for Jill.  </a:t>
            </a:r>
          </a:p>
        </p:txBody>
      </p:sp>
      <p:sp>
        <p:nvSpPr>
          <p:cNvPr id="5" name="Rounded Rectangle 4">
            <a:hlinkClick r:id="rId2" action="ppaction://hlinksldjump" highlightClick="1"/>
            <a:extLst>
              <a:ext uri="{FF2B5EF4-FFF2-40B4-BE49-F238E27FC236}">
                <a16:creationId xmlns:a16="http://schemas.microsoft.com/office/drawing/2014/main" id="{200E4AA4-1CAF-CE05-016C-F4E3749D75EB}"/>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D517384F-BFDC-6C9F-9207-F939F76D6276}"/>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4280261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  </a:t>
            </a:r>
            <a:r>
              <a:rPr lang="en-US" sz="3200" dirty="0"/>
              <a:t>Click the diagnosis(es) for this patient</a:t>
            </a:r>
            <a:endParaRPr lang="en-US" dirty="0"/>
          </a:p>
        </p:txBody>
      </p:sp>
      <p:sp>
        <p:nvSpPr>
          <p:cNvPr id="5" name="Alternate Process 4">
            <a:hlinkClick r:id="rId2" action="ppaction://hlinksldjump" highlightClick="1"/>
            <a:extLst>
              <a:ext uri="{FF2B5EF4-FFF2-40B4-BE49-F238E27FC236}">
                <a16:creationId xmlns:a16="http://schemas.microsoft.com/office/drawing/2014/main" id="{89C1C69A-3D28-5589-CB09-1829EE6169B6}"/>
              </a:ext>
            </a:extLst>
          </p:cNvPr>
          <p:cNvSpPr/>
          <p:nvPr/>
        </p:nvSpPr>
        <p:spPr>
          <a:xfrm>
            <a:off x="1142325" y="1117308"/>
            <a:ext cx="8213431"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Centrally-mediated masseter myalgia</a:t>
            </a:r>
          </a:p>
        </p:txBody>
      </p:sp>
      <p:sp>
        <p:nvSpPr>
          <p:cNvPr id="6" name="Alternate Process 5">
            <a:hlinkClick r:id="rId2" action="ppaction://hlinksldjump" highlightClick="1"/>
            <a:extLst>
              <a:ext uri="{FF2B5EF4-FFF2-40B4-BE49-F238E27FC236}">
                <a16:creationId xmlns:a16="http://schemas.microsoft.com/office/drawing/2014/main" id="{8156C8DB-CB50-A615-91B0-994A68BD668E}"/>
              </a:ext>
            </a:extLst>
          </p:cNvPr>
          <p:cNvSpPr/>
          <p:nvPr/>
        </p:nvSpPr>
        <p:spPr>
          <a:xfrm>
            <a:off x="1142325" y="2236660"/>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Centrally-mediated TMJ arthralgia</a:t>
            </a:r>
          </a:p>
        </p:txBody>
      </p:sp>
      <p:sp>
        <p:nvSpPr>
          <p:cNvPr id="7" name="Alternate Process 6">
            <a:hlinkClick r:id="rId2" action="ppaction://hlinksldjump" highlightClick="1"/>
            <a:extLst>
              <a:ext uri="{FF2B5EF4-FFF2-40B4-BE49-F238E27FC236}">
                <a16:creationId xmlns:a16="http://schemas.microsoft.com/office/drawing/2014/main" id="{690553EE-0059-E1CB-75A1-49661DEBD472}"/>
              </a:ext>
            </a:extLst>
          </p:cNvPr>
          <p:cNvSpPr/>
          <p:nvPr/>
        </p:nvSpPr>
        <p:spPr>
          <a:xfrm>
            <a:off x="1142325" y="3356012"/>
            <a:ext cx="72492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Centrally-mediated cervical myalgia</a:t>
            </a:r>
          </a:p>
        </p:txBody>
      </p:sp>
      <p:sp>
        <p:nvSpPr>
          <p:cNvPr id="8" name="Alternate Process 7">
            <a:hlinkClick r:id="rId3" action="ppaction://hlinksldjump" highlightClick="1"/>
            <a:extLst>
              <a:ext uri="{FF2B5EF4-FFF2-40B4-BE49-F238E27FC236}">
                <a16:creationId xmlns:a16="http://schemas.microsoft.com/office/drawing/2014/main" id="{DB5C2871-9C1B-7B72-CE9A-5BA7AC42F610}"/>
              </a:ext>
            </a:extLst>
          </p:cNvPr>
          <p:cNvSpPr/>
          <p:nvPr/>
        </p:nvSpPr>
        <p:spPr>
          <a:xfrm>
            <a:off x="1142325" y="4545904"/>
            <a:ext cx="109449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Bilateral TMJ disc displacement without reduction with limited opening </a:t>
            </a:r>
          </a:p>
        </p:txBody>
      </p:sp>
      <p:sp>
        <p:nvSpPr>
          <p:cNvPr id="3" name="Alternate Process 2">
            <a:hlinkClick r:id="rId4" action="ppaction://hlinksldjump" highlightClick="1"/>
            <a:extLst>
              <a:ext uri="{FF2B5EF4-FFF2-40B4-BE49-F238E27FC236}">
                <a16:creationId xmlns:a16="http://schemas.microsoft.com/office/drawing/2014/main" id="{4AE6D38A-1A88-8AB5-F1E3-E011855AD7C8}"/>
              </a:ext>
            </a:extLst>
          </p:cNvPr>
          <p:cNvSpPr/>
          <p:nvPr/>
        </p:nvSpPr>
        <p:spPr>
          <a:xfrm>
            <a:off x="1142325" y="5849008"/>
            <a:ext cx="117092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Psychogenic pain</a:t>
            </a:r>
          </a:p>
        </p:txBody>
      </p:sp>
    </p:spTree>
    <p:extLst>
      <p:ext uri="{BB962C8B-B14F-4D97-AF65-F5344CB8AC3E}">
        <p14:creationId xmlns:p14="http://schemas.microsoft.com/office/powerpoint/2010/main" val="25800645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buNone/>
            </a:pPr>
            <a:r>
              <a:rPr lang="en-US" dirty="0"/>
              <a:t>Correct. All these diagnoses are likely centrally-mediated, or due to central sensitization.  They are likely a manifestation or symptom of fibromyalgia.  If you are not able to assess or diagnose fibromyalgia in your practice, a qualified physician should evaluate this patient further for this condition.  </a:t>
            </a:r>
          </a:p>
        </p:txBody>
      </p:sp>
      <p:sp>
        <p:nvSpPr>
          <p:cNvPr id="4" name="Rounded Rectangle 3">
            <a:hlinkClick r:id="rId2" action="ppaction://hlinksldjump" highlightClick="1"/>
            <a:extLst>
              <a:ext uri="{FF2B5EF4-FFF2-40B4-BE49-F238E27FC236}">
                <a16:creationId xmlns:a16="http://schemas.microsoft.com/office/drawing/2014/main" id="{68150DE2-51F4-63DD-30CD-AB99B1AAC02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5CD5497-D8E2-B747-6792-06DBEF46A7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9633231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482290"/>
            <a:ext cx="10515600" cy="5375709"/>
          </a:xfrm>
        </p:spPr>
        <p:txBody>
          <a:bodyPr>
            <a:normAutofit/>
          </a:bodyPr>
          <a:lstStyle/>
          <a:p>
            <a:pPr marL="0" indent="0">
              <a:lnSpc>
                <a:spcPct val="100000"/>
              </a:lnSpc>
              <a:buNone/>
            </a:pPr>
            <a:r>
              <a:rPr lang="en-US" dirty="0"/>
              <a:t>Incorrect. Jill does not have any signs or symptoms of a TMJ disc displacement without reduction.  Her limited opening and excursive jaw movements is likely due to pain.</a:t>
            </a:r>
          </a:p>
        </p:txBody>
      </p:sp>
      <p:sp>
        <p:nvSpPr>
          <p:cNvPr id="6" name="Rounded Rectangle 5">
            <a:hlinkClick r:id="rId2" action="ppaction://hlinksldjump" highlightClick="1"/>
            <a:extLst>
              <a:ext uri="{FF2B5EF4-FFF2-40B4-BE49-F238E27FC236}">
                <a16:creationId xmlns:a16="http://schemas.microsoft.com/office/drawing/2014/main" id="{3E2B16C8-987E-7E17-D700-AA1A025B3CA7}"/>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EF2374FD-2739-0091-6DFE-00C316897044}"/>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61337023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3"/>
            <a:ext cx="10712116" cy="5738648"/>
          </a:xfrm>
        </p:spPr>
        <p:txBody>
          <a:bodyPr>
            <a:normAutofit/>
          </a:bodyPr>
          <a:lstStyle/>
          <a:p>
            <a:pPr marL="0" indent="0">
              <a:lnSpc>
                <a:spcPct val="100000"/>
              </a:lnSpc>
              <a:buNone/>
            </a:pPr>
            <a:r>
              <a:rPr lang="en-US" dirty="0"/>
              <a:t>Incorrect. Pain of pure psychologic origin is rare and should not be initially considered for most patients with a TMD.  </a:t>
            </a:r>
          </a:p>
          <a:p>
            <a:pPr marL="0" indent="0">
              <a:lnSpc>
                <a:spcPct val="100000"/>
              </a:lnSpc>
              <a:buNone/>
            </a:pPr>
            <a:r>
              <a:rPr lang="en-US" dirty="0"/>
              <a:t>It can do significant emotional and physical harm to directly or indirectly state that they patient’s pain is “all in their head”.  Therefore, if you suspect this to be true, a referral to a behavioral health provider as part of a comprehensive management strategy should be delicately discussed with your patient. </a:t>
            </a:r>
          </a:p>
          <a:p>
            <a:pPr marL="0" indent="0">
              <a:lnSpc>
                <a:spcPct val="100000"/>
              </a:lnSpc>
              <a:buNone/>
            </a:pPr>
            <a:r>
              <a:rPr lang="en-US" dirty="0"/>
              <a:t>Pain should be evaluated from a Biopsychosocialspiritual perspective based on the understanding of the bidirectional relationship between pain and psychological health.</a:t>
            </a:r>
          </a:p>
          <a:p>
            <a:pPr marL="0" indent="0">
              <a:lnSpc>
                <a:spcPct val="100000"/>
              </a:lnSpc>
              <a:buNone/>
            </a:pPr>
            <a:endParaRPr lang="en-US" dirty="0"/>
          </a:p>
        </p:txBody>
      </p:sp>
      <p:sp>
        <p:nvSpPr>
          <p:cNvPr id="4" name="Rounded Rectangle 3">
            <a:hlinkClick r:id="rId2" action="ppaction://hlinksldjump" highlightClick="1"/>
            <a:extLst>
              <a:ext uri="{FF2B5EF4-FFF2-40B4-BE49-F238E27FC236}">
                <a16:creationId xmlns:a16="http://schemas.microsoft.com/office/drawing/2014/main" id="{FE453498-F53D-C33B-ACC6-E035B2AB3B2A}"/>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49CA9160-69B8-A821-71B1-7C23AF28CC07}"/>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7213730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Potential Perpetuating Factors – Part 1</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252248" y="1214882"/>
            <a:ext cx="11939752" cy="5933484"/>
          </a:xfrm>
        </p:spPr>
        <p:txBody>
          <a:bodyPr>
            <a:normAutofit/>
          </a:bodyPr>
          <a:lstStyle/>
          <a:p>
            <a:pPr>
              <a:lnSpc>
                <a:spcPct val="150000"/>
              </a:lnSpc>
            </a:pPr>
            <a:r>
              <a:rPr lang="en-US" b="1" spc="300" dirty="0"/>
              <a:t>Oral Parafunction</a:t>
            </a:r>
            <a:r>
              <a:rPr lang="en-US" spc="300" dirty="0"/>
              <a:t>: Teeth together, Tongue to palate, nail biting</a:t>
            </a:r>
            <a:endParaRPr lang="en-US" b="1" spc="300" dirty="0"/>
          </a:p>
          <a:p>
            <a:pPr>
              <a:lnSpc>
                <a:spcPct val="150000"/>
              </a:lnSpc>
            </a:pPr>
            <a:r>
              <a:rPr lang="en-US" b="1" spc="300" dirty="0"/>
              <a:t>Poor Sleep Quality</a:t>
            </a:r>
          </a:p>
          <a:p>
            <a:pPr lvl="1">
              <a:lnSpc>
                <a:spcPct val="150000"/>
              </a:lnSpc>
            </a:pPr>
            <a:r>
              <a:rPr lang="en-US" spc="300" dirty="0"/>
              <a:t>Unhealthy sleep hygiene habits</a:t>
            </a:r>
          </a:p>
          <a:p>
            <a:pPr>
              <a:lnSpc>
                <a:spcPct val="150000"/>
              </a:lnSpc>
              <a:spcAft>
                <a:spcPts val="600"/>
              </a:spcAft>
            </a:pPr>
            <a:r>
              <a:rPr lang="en-US" b="1" spc="300" dirty="0"/>
              <a:t>History of Adverse Childhood Experiences (Abuse)</a:t>
            </a:r>
          </a:p>
          <a:p>
            <a:pPr lvl="1">
              <a:lnSpc>
                <a:spcPct val="110000"/>
              </a:lnSpc>
              <a:spcBef>
                <a:spcPts val="0"/>
              </a:spcBef>
            </a:pPr>
            <a:r>
              <a:rPr lang="en-US" spc="300" dirty="0"/>
              <a:t>Has patient properly processed through these?</a:t>
            </a:r>
          </a:p>
          <a:p>
            <a:pPr>
              <a:lnSpc>
                <a:spcPct val="150000"/>
              </a:lnSpc>
            </a:pPr>
            <a:r>
              <a:rPr lang="en-US" b="1" spc="300" dirty="0"/>
              <a:t>Psychological Health</a:t>
            </a:r>
          </a:p>
          <a:p>
            <a:pPr lvl="1">
              <a:lnSpc>
                <a:spcPct val="150000"/>
              </a:lnSpc>
            </a:pPr>
            <a:r>
              <a:rPr lang="en-US" spc="300" dirty="0"/>
              <a:t>Depression (adequately managed?)</a:t>
            </a:r>
          </a:p>
          <a:p>
            <a:pPr lvl="1">
              <a:lnSpc>
                <a:spcPct val="150000"/>
              </a:lnSpc>
            </a:pPr>
            <a:endParaRPr lang="en-US" spc="300" dirty="0"/>
          </a:p>
        </p:txBody>
      </p:sp>
      <p:sp>
        <p:nvSpPr>
          <p:cNvPr id="4" name="Rounded Rectangle 3">
            <a:extLst>
              <a:ext uri="{FF2B5EF4-FFF2-40B4-BE49-F238E27FC236}">
                <a16:creationId xmlns:a16="http://schemas.microsoft.com/office/drawing/2014/main" id="{F2047BA8-E362-8DB5-2326-4930AC9C1C85}"/>
              </a:ext>
            </a:extLst>
          </p:cNvPr>
          <p:cNvSpPr/>
          <p:nvPr/>
        </p:nvSpPr>
        <p:spPr>
          <a:xfrm>
            <a:off x="0" y="1052565"/>
            <a:ext cx="12192000" cy="57712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Think about potential perpetuating factors that may impact this patient's prognosis.</a:t>
            </a:r>
          </a:p>
          <a:p>
            <a:pPr algn="ctr"/>
            <a:endParaRPr lang="en-US" sz="3600" dirty="0"/>
          </a:p>
          <a:p>
            <a:pPr algn="ctr"/>
            <a:r>
              <a:rPr lang="en-US" sz="3600" dirty="0"/>
              <a:t>Once you have considered these, click on this box to reveal factors that should be considered.</a:t>
            </a:r>
          </a:p>
        </p:txBody>
      </p:sp>
    </p:spTree>
    <p:extLst>
      <p:ext uri="{BB962C8B-B14F-4D97-AF65-F5344CB8AC3E}">
        <p14:creationId xmlns:p14="http://schemas.microsoft.com/office/powerpoint/2010/main" val="26089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Potential Perpetuating Factors – Part 2</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257924" y="924516"/>
            <a:ext cx="11939752" cy="5933484"/>
          </a:xfrm>
        </p:spPr>
        <p:txBody>
          <a:bodyPr>
            <a:normAutofit/>
          </a:bodyPr>
          <a:lstStyle/>
          <a:p>
            <a:pPr>
              <a:lnSpc>
                <a:spcPct val="150000"/>
              </a:lnSpc>
            </a:pPr>
            <a:r>
              <a:rPr lang="en-US" b="1" spc="300" dirty="0"/>
              <a:t>History of Motor Vehicle Accident with Loss of Consciousness</a:t>
            </a:r>
          </a:p>
          <a:p>
            <a:pPr>
              <a:lnSpc>
                <a:spcPct val="150000"/>
              </a:lnSpc>
            </a:pPr>
            <a:r>
              <a:rPr lang="en-US" b="1" spc="300" dirty="0"/>
              <a:t>Other Body Pain (Chronic Overlapping Pain Conditions)</a:t>
            </a:r>
          </a:p>
          <a:p>
            <a:pPr lvl="1">
              <a:lnSpc>
                <a:spcPct val="150000"/>
              </a:lnSpc>
            </a:pPr>
            <a:r>
              <a:rPr lang="en-US" spc="300" dirty="0"/>
              <a:t>Have these been evaluated / managed?</a:t>
            </a:r>
          </a:p>
          <a:p>
            <a:pPr>
              <a:lnSpc>
                <a:spcPct val="150000"/>
              </a:lnSpc>
            </a:pPr>
            <a:r>
              <a:rPr lang="en-US" b="1" spc="300" dirty="0"/>
              <a:t>Nutrition</a:t>
            </a:r>
          </a:p>
          <a:p>
            <a:pPr lvl="1">
              <a:lnSpc>
                <a:spcPct val="150000"/>
              </a:lnSpc>
            </a:pPr>
            <a:r>
              <a:rPr lang="en-US" spc="300" dirty="0"/>
              <a:t>Unhealthy alcohol consumption</a:t>
            </a:r>
          </a:p>
          <a:p>
            <a:pPr lvl="1">
              <a:lnSpc>
                <a:spcPct val="150000"/>
              </a:lnSpc>
            </a:pPr>
            <a:r>
              <a:rPr lang="en-US" spc="300" dirty="0"/>
              <a:t>Unhealthy dietary intake</a:t>
            </a:r>
          </a:p>
          <a:p>
            <a:pPr lvl="1">
              <a:lnSpc>
                <a:spcPct val="150000"/>
              </a:lnSpc>
            </a:pPr>
            <a:r>
              <a:rPr lang="en-US" spc="300" dirty="0"/>
              <a:t>High BMI (overweight) </a:t>
            </a:r>
          </a:p>
          <a:p>
            <a:pPr lvl="2">
              <a:lnSpc>
                <a:spcPct val="150000"/>
              </a:lnSpc>
            </a:pPr>
            <a:r>
              <a:rPr lang="en-US" spc="300" dirty="0"/>
              <a:t>May be protective based on history of adverse childhood experience</a:t>
            </a:r>
          </a:p>
          <a:p>
            <a:pPr lvl="1">
              <a:lnSpc>
                <a:spcPct val="150000"/>
              </a:lnSpc>
            </a:pPr>
            <a:endParaRPr lang="en-US" spc="300" dirty="0"/>
          </a:p>
        </p:txBody>
      </p:sp>
      <p:sp>
        <p:nvSpPr>
          <p:cNvPr id="4" name="Rounded Rectangle 3">
            <a:extLst>
              <a:ext uri="{FF2B5EF4-FFF2-40B4-BE49-F238E27FC236}">
                <a16:creationId xmlns:a16="http://schemas.microsoft.com/office/drawing/2014/main" id="{F2047BA8-E362-8DB5-2326-4930AC9C1C85}"/>
              </a:ext>
            </a:extLst>
          </p:cNvPr>
          <p:cNvSpPr/>
          <p:nvPr/>
        </p:nvSpPr>
        <p:spPr>
          <a:xfrm>
            <a:off x="0" y="1005640"/>
            <a:ext cx="12192000" cy="57712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Think about potential perpetuating factors that may impact this patient's prognosis.</a:t>
            </a:r>
          </a:p>
          <a:p>
            <a:pPr algn="ctr"/>
            <a:endParaRPr lang="en-US" sz="3600" dirty="0"/>
          </a:p>
          <a:p>
            <a:pPr algn="ctr"/>
            <a:r>
              <a:rPr lang="en-US" sz="3600" dirty="0"/>
              <a:t>Once you have considered these, click on this box to reveal factors that should be considered.</a:t>
            </a:r>
          </a:p>
        </p:txBody>
      </p:sp>
    </p:spTree>
    <p:extLst>
      <p:ext uri="{BB962C8B-B14F-4D97-AF65-F5344CB8AC3E}">
        <p14:creationId xmlns:p14="http://schemas.microsoft.com/office/powerpoint/2010/main" val="8428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Mandibular Movements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fontScale="92500" lnSpcReduction="20000"/>
          </a:bodyPr>
          <a:lstStyle/>
          <a:p>
            <a:pPr>
              <a:lnSpc>
                <a:spcPct val="150000"/>
              </a:lnSpc>
            </a:pPr>
            <a:r>
              <a:rPr lang="en-US" b="1" dirty="0"/>
              <a:t>Comfortable Opening:</a:t>
            </a:r>
            <a:r>
              <a:rPr lang="en-US" dirty="0"/>
              <a:t> 35 millimeters (mm)</a:t>
            </a:r>
            <a:endParaRPr lang="en-US" b="1" dirty="0"/>
          </a:p>
          <a:p>
            <a:pPr>
              <a:lnSpc>
                <a:spcPct val="150000"/>
              </a:lnSpc>
            </a:pPr>
            <a:r>
              <a:rPr lang="en-US" b="1" dirty="0"/>
              <a:t>Maximum Unassisted Opening:</a:t>
            </a:r>
            <a:r>
              <a:rPr lang="en-US" dirty="0"/>
              <a:t> 55 mm</a:t>
            </a:r>
          </a:p>
          <a:p>
            <a:pPr lvl="1">
              <a:lnSpc>
                <a:spcPct val="150000"/>
              </a:lnSpc>
            </a:pPr>
            <a:r>
              <a:rPr lang="en-US" dirty="0"/>
              <a:t>Mild increase to R masseter pain (familiar to the chief complaint) </a:t>
            </a:r>
          </a:p>
          <a:p>
            <a:pPr>
              <a:lnSpc>
                <a:spcPct val="150000"/>
              </a:lnSpc>
            </a:pPr>
            <a:r>
              <a:rPr lang="en-US" b="1" dirty="0"/>
              <a:t>Excursive Movements:</a:t>
            </a:r>
          </a:p>
          <a:p>
            <a:pPr lvl="1">
              <a:lnSpc>
                <a:spcPct val="150000"/>
              </a:lnSpc>
            </a:pPr>
            <a:r>
              <a:rPr lang="en-US" dirty="0"/>
              <a:t>Left – 9mm, nonpainful (right TMJ click occurred with this movement)</a:t>
            </a:r>
          </a:p>
          <a:p>
            <a:pPr lvl="1">
              <a:lnSpc>
                <a:spcPct val="150000"/>
              </a:lnSpc>
            </a:pPr>
            <a:r>
              <a:rPr lang="en-US" dirty="0"/>
              <a:t>Right – 9mm, nonpainful</a:t>
            </a:r>
          </a:p>
          <a:p>
            <a:pPr lvl="1">
              <a:lnSpc>
                <a:spcPct val="150000"/>
              </a:lnSpc>
            </a:pPr>
            <a:r>
              <a:rPr lang="en-US" dirty="0"/>
              <a:t>Protrusive – 8mm, nonpainful (right TMJ click occurred with this movement)</a:t>
            </a:r>
          </a:p>
          <a:p>
            <a:pPr>
              <a:lnSpc>
                <a:spcPct val="150000"/>
              </a:lnSpc>
            </a:pPr>
            <a:r>
              <a:rPr lang="en-US" b="1" dirty="0"/>
              <a:t>TMJ Evaluation:</a:t>
            </a:r>
          </a:p>
          <a:p>
            <a:pPr lvl="1">
              <a:lnSpc>
                <a:spcPct val="150000"/>
              </a:lnSpc>
            </a:pPr>
            <a:r>
              <a:rPr lang="en-US" dirty="0"/>
              <a:t>Right TMJ click at 25mm opening and 5mm closing (nonpainful)</a:t>
            </a:r>
          </a:p>
          <a:p>
            <a:pPr lvl="1">
              <a:lnSpc>
                <a:spcPct val="150000"/>
              </a:lnSpc>
            </a:pPr>
            <a:r>
              <a:rPr lang="en-US" dirty="0"/>
              <a:t>Corrected deviation to the right</a:t>
            </a:r>
          </a:p>
        </p:txBody>
      </p:sp>
    </p:spTree>
    <p:extLst>
      <p:ext uri="{BB962C8B-B14F-4D97-AF65-F5344CB8AC3E}">
        <p14:creationId xmlns:p14="http://schemas.microsoft.com/office/powerpoint/2010/main" val="903333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Palpation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a:lnSpc>
                <a:spcPct val="150000"/>
              </a:lnSpc>
            </a:pPr>
            <a:r>
              <a:rPr lang="en-US" b="1" dirty="0"/>
              <a:t>Painful:</a:t>
            </a:r>
            <a:r>
              <a:rPr lang="en-US" dirty="0"/>
              <a:t> Right masseter (familiar to the chief complaint)</a:t>
            </a:r>
            <a:endParaRPr lang="en-US" b="1" dirty="0"/>
          </a:p>
        </p:txBody>
      </p:sp>
      <p:pic>
        <p:nvPicPr>
          <p:cNvPr id="4" name="Picture 3" descr="A picture containing bone, skull&#10;&#10;Description automatically generated">
            <a:extLst>
              <a:ext uri="{FF2B5EF4-FFF2-40B4-BE49-F238E27FC236}">
                <a16:creationId xmlns:a16="http://schemas.microsoft.com/office/drawing/2014/main" id="{15252DD9-C16A-EF27-BEBA-575EB79871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346921" y="2444915"/>
            <a:ext cx="3950862" cy="3772349"/>
          </a:xfrm>
          <a:prstGeom prst="rect">
            <a:avLst/>
          </a:prstGeom>
        </p:spPr>
      </p:pic>
      <p:sp>
        <p:nvSpPr>
          <p:cNvPr id="7" name="Explosion 1 6">
            <a:extLst>
              <a:ext uri="{FF2B5EF4-FFF2-40B4-BE49-F238E27FC236}">
                <a16:creationId xmlns:a16="http://schemas.microsoft.com/office/drawing/2014/main" id="{3EDA1D91-C894-E425-6593-6870404EF351}"/>
              </a:ext>
            </a:extLst>
          </p:cNvPr>
          <p:cNvSpPr/>
          <p:nvPr/>
        </p:nvSpPr>
        <p:spPr>
          <a:xfrm>
            <a:off x="5687662" y="5167785"/>
            <a:ext cx="493085" cy="570863"/>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394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a:lnSpc>
                <a:spcPct val="150000"/>
              </a:lnSpc>
            </a:pPr>
            <a:r>
              <a:rPr lang="en-US" dirty="0"/>
              <a:t>Do you want to order any diagnostic testing?</a:t>
            </a:r>
          </a:p>
        </p:txBody>
      </p:sp>
      <p:sp>
        <p:nvSpPr>
          <p:cNvPr id="5" name="Alternate Process 4">
            <a:hlinkClick r:id="rId3" action="ppaction://hlinksldjump" highlightClick="1"/>
            <a:extLst>
              <a:ext uri="{FF2B5EF4-FFF2-40B4-BE49-F238E27FC236}">
                <a16:creationId xmlns:a16="http://schemas.microsoft.com/office/drawing/2014/main" id="{89C1C69A-3D28-5589-CB09-1829EE6169B6}"/>
              </a:ext>
            </a:extLst>
          </p:cNvPr>
          <p:cNvSpPr/>
          <p:nvPr/>
        </p:nvSpPr>
        <p:spPr>
          <a:xfrm>
            <a:off x="1175657" y="206173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TMJ Magnetic Resonance Image (MRI)</a:t>
            </a:r>
          </a:p>
        </p:txBody>
      </p:sp>
      <p:sp>
        <p:nvSpPr>
          <p:cNvPr id="6" name="Alternate Process 5">
            <a:hlinkClick r:id="rId4" action="ppaction://hlinksldjump" highlightClick="1"/>
            <a:extLst>
              <a:ext uri="{FF2B5EF4-FFF2-40B4-BE49-F238E27FC236}">
                <a16:creationId xmlns:a16="http://schemas.microsoft.com/office/drawing/2014/main" id="{8156C8DB-CB50-A615-91B0-994A68BD668E}"/>
              </a:ext>
            </a:extLst>
          </p:cNvPr>
          <p:cNvSpPr/>
          <p:nvPr/>
        </p:nvSpPr>
        <p:spPr>
          <a:xfrm>
            <a:off x="1175657" y="3181090"/>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TMJ Computed Tomography (CT) or Cone Beam CT</a:t>
            </a:r>
          </a:p>
        </p:txBody>
      </p:sp>
      <p:sp>
        <p:nvSpPr>
          <p:cNvPr id="7" name="Alternate Process 6">
            <a:hlinkClick r:id="rId5" action="ppaction://hlinksldjump" highlightClick="1"/>
            <a:extLst>
              <a:ext uri="{FF2B5EF4-FFF2-40B4-BE49-F238E27FC236}">
                <a16:creationId xmlns:a16="http://schemas.microsoft.com/office/drawing/2014/main" id="{690553EE-0059-E1CB-75A1-49661DEBD472}"/>
              </a:ext>
            </a:extLst>
          </p:cNvPr>
          <p:cNvSpPr/>
          <p:nvPr/>
        </p:nvSpPr>
        <p:spPr>
          <a:xfrm>
            <a:off x="1175657" y="4300442"/>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Auriculotemporal (AT) Nerve Block</a:t>
            </a:r>
          </a:p>
        </p:txBody>
      </p:sp>
      <p:sp>
        <p:nvSpPr>
          <p:cNvPr id="8" name="Alternate Process 7">
            <a:hlinkClick r:id="rId6" action="ppaction://hlinksldjump" highlightClick="1"/>
            <a:extLst>
              <a:ext uri="{FF2B5EF4-FFF2-40B4-BE49-F238E27FC236}">
                <a16:creationId xmlns:a16="http://schemas.microsoft.com/office/drawing/2014/main" id="{DB5C2871-9C1B-7B72-CE9A-5BA7AC42F610}"/>
              </a:ext>
            </a:extLst>
          </p:cNvPr>
          <p:cNvSpPr/>
          <p:nvPr/>
        </p:nvSpPr>
        <p:spPr>
          <a:xfrm>
            <a:off x="1175657" y="5419794"/>
            <a:ext cx="5024845"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No</a:t>
            </a:r>
          </a:p>
        </p:txBody>
      </p:sp>
      <p:sp>
        <p:nvSpPr>
          <p:cNvPr id="11" name="Title 1">
            <a:extLst>
              <a:ext uri="{FF2B5EF4-FFF2-40B4-BE49-F238E27FC236}">
                <a16:creationId xmlns:a16="http://schemas.microsoft.com/office/drawing/2014/main" id="{0774A545-FC94-729F-3553-26548CA12651}"/>
              </a:ext>
            </a:extLst>
          </p:cNvPr>
          <p:cNvSpPr txBox="1">
            <a:spLocks/>
          </p:cNvSpPr>
          <p:nvPr/>
        </p:nvSpPr>
        <p:spPr>
          <a:xfrm>
            <a:off x="838200" y="0"/>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DIAGNOSTIC TESTING: </a:t>
            </a:r>
            <a:r>
              <a:rPr lang="en-US" sz="3200" dirty="0"/>
              <a:t>Click all tests you want to perform</a:t>
            </a:r>
            <a:endParaRPr lang="en-US" dirty="0"/>
          </a:p>
        </p:txBody>
      </p:sp>
    </p:spTree>
    <p:extLst>
      <p:ext uri="{BB962C8B-B14F-4D97-AF65-F5344CB8AC3E}">
        <p14:creationId xmlns:p14="http://schemas.microsoft.com/office/powerpoint/2010/main" val="4124773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None</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50000"/>
              </a:lnSpc>
              <a:buNone/>
            </a:pPr>
            <a:r>
              <a:rPr lang="en-US" dirty="0"/>
              <a:t>Correct, no additional diagnostic testing is needed currently.  Based on your examination findings, you can be confident of your diagnoses.  </a:t>
            </a:r>
          </a:p>
        </p:txBody>
      </p:sp>
      <p:sp>
        <p:nvSpPr>
          <p:cNvPr id="4" name="Rounded Rectangle 3">
            <a:hlinkClick r:id="rId2" action="ppaction://hlinksldjump" highlightClick="1"/>
            <a:extLst>
              <a:ext uri="{FF2B5EF4-FFF2-40B4-BE49-F238E27FC236}">
                <a16:creationId xmlns:a16="http://schemas.microsoft.com/office/drawing/2014/main" id="{2BB13DCA-C5A1-0B3A-577A-FF277787E425}"/>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8" name="Rounded Rectangle 7">
            <a:hlinkClick r:id="rId3" action="ppaction://hlinksldjump" highlightClick="1"/>
            <a:extLst>
              <a:ext uri="{FF2B5EF4-FFF2-40B4-BE49-F238E27FC236}">
                <a16:creationId xmlns:a16="http://schemas.microsoft.com/office/drawing/2014/main" id="{0844DAF8-1C35-19C1-194D-BE327C43604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679579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TMJ MRI</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50000"/>
              </a:lnSpc>
              <a:buNone/>
            </a:pPr>
            <a:r>
              <a:rPr lang="en-US" dirty="0"/>
              <a:t>Incorrect. An MRI is not necessary.  </a:t>
            </a:r>
          </a:p>
          <a:p>
            <a:pPr>
              <a:lnSpc>
                <a:spcPct val="100000"/>
              </a:lnSpc>
            </a:pPr>
            <a:r>
              <a:rPr lang="en-US" dirty="0"/>
              <a:t>A TMJ MRI would confirm the TMJ disc is displaced anteriorly in a closed mouth position and recaptured on mouth opening, but the clinical examination is very reliable for this disorder and MRI confirmation would not change the diagnosis or treatment. </a:t>
            </a:r>
          </a:p>
        </p:txBody>
      </p:sp>
      <p:sp>
        <p:nvSpPr>
          <p:cNvPr id="5" name="Rounded Rectangle 4">
            <a:hlinkClick r:id="rId2" action="ppaction://hlinksldjump" highlightClick="1"/>
            <a:extLst>
              <a:ext uri="{FF2B5EF4-FFF2-40B4-BE49-F238E27FC236}">
                <a16:creationId xmlns:a16="http://schemas.microsoft.com/office/drawing/2014/main" id="{2C6F2805-79B6-037B-61CD-D599BC014880}"/>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802B3670-9668-CEF4-A65C-8A86D7CEA873}"/>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164390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152718"/>
            <a:ext cx="6781800" cy="1371600"/>
          </a:xfrm>
        </p:spPr>
        <p:txBody>
          <a:bodyPr>
            <a:normAutofit/>
          </a:bodyPr>
          <a:lstStyle/>
          <a:p>
            <a:pPr algn="ctr"/>
            <a:r>
              <a:rPr lang="en-US" dirty="0">
                <a:solidFill>
                  <a:schemeClr val="tx1"/>
                </a:solidFill>
              </a:rPr>
              <a:t>Disclosures</a:t>
            </a:r>
          </a:p>
        </p:txBody>
      </p:sp>
      <p:sp>
        <p:nvSpPr>
          <p:cNvPr id="3" name="Content Placeholder 2"/>
          <p:cNvSpPr>
            <a:spLocks noGrp="1"/>
          </p:cNvSpPr>
          <p:nvPr>
            <p:ph idx="1"/>
          </p:nvPr>
        </p:nvSpPr>
        <p:spPr>
          <a:xfrm>
            <a:off x="838200" y="1253330"/>
            <a:ext cx="10515600" cy="5451951"/>
          </a:xfrm>
        </p:spPr>
        <p:txBody>
          <a:bodyPr>
            <a:normAutofit fontScale="77500" lnSpcReduction="20000"/>
          </a:bodyPr>
          <a:lstStyle/>
          <a:p>
            <a:pPr marL="0" indent="0" algn="just">
              <a:buNone/>
            </a:pPr>
            <a:r>
              <a:rPr lang="en-US" dirty="0"/>
              <a:t>Dr. James Hawkins, Dr. Istvan </a:t>
            </a:r>
            <a:r>
              <a:rPr lang="en-US" dirty="0" err="1"/>
              <a:t>Hargitai</a:t>
            </a:r>
            <a:r>
              <a:rPr lang="en-US" dirty="0"/>
              <a:t>, and Dr. Thomas Weber have no relevant financial or non-financial relationships to disclose relating to the content of this activity.</a:t>
            </a:r>
          </a:p>
          <a:p>
            <a:pPr marL="0" indent="0" algn="just">
              <a:buNone/>
            </a:pPr>
            <a:endParaRPr lang="en-US" dirty="0"/>
          </a:p>
          <a:p>
            <a:pPr marL="0" indent="0" algn="just">
              <a:buNone/>
            </a:pPr>
            <a:r>
              <a:rPr lang="en-US" dirty="0"/>
              <a:t>The views expressed in this presentation are those of the authors and do not necessarily reflect the official policy or position of the Department of Defense, the U.S. Government, or the Uniformed Services University of the Health Sciences.</a:t>
            </a:r>
          </a:p>
          <a:p>
            <a:pPr marL="0" indent="0" algn="just">
              <a:buNone/>
            </a:pPr>
            <a:endParaRPr lang="en-US" dirty="0"/>
          </a:p>
          <a:p>
            <a:pPr marL="0" indent="0" algn="just">
              <a:buNone/>
            </a:pPr>
            <a:r>
              <a:rPr lang="en-US" dirty="0"/>
              <a:t>This continuing education activity is managed and accredited by the Defense Health Agency, J-7, Continuing Education Program Office (DHA, J-7, CEPO).  DHA, J-7, CEPO and all accrediting organizations do not support or endorse any product or service mentioned in this activity.</a:t>
            </a:r>
          </a:p>
          <a:p>
            <a:pPr marL="0" indent="0" algn="just">
              <a:buNone/>
            </a:pPr>
            <a:endParaRPr lang="en-US" dirty="0"/>
          </a:p>
          <a:p>
            <a:pPr marL="0" indent="0" algn="just">
              <a:buNone/>
            </a:pPr>
            <a:r>
              <a:rPr lang="en-US" dirty="0"/>
              <a:t>DHA, J-7, and CEPA staff, as well as activity planners and reviewers, have no relevant financial or non-financial interest to disclose.</a:t>
            </a:r>
          </a:p>
          <a:p>
            <a:pPr marL="0" indent="0" algn="just">
              <a:buNone/>
            </a:pPr>
            <a:endParaRPr lang="en-US" dirty="0"/>
          </a:p>
          <a:p>
            <a:pPr marL="0" indent="0">
              <a:buNone/>
            </a:pPr>
            <a:r>
              <a:rPr lang="en-US" dirty="0"/>
              <a:t> Commercial support was not received for this activity.</a:t>
            </a:r>
          </a:p>
        </p:txBody>
      </p:sp>
    </p:spTree>
    <p:extLst>
      <p:ext uri="{BB962C8B-B14F-4D97-AF65-F5344CB8AC3E}">
        <p14:creationId xmlns:p14="http://schemas.microsoft.com/office/powerpoint/2010/main" val="2940280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CT/CBCT</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50000"/>
              </a:lnSpc>
              <a:spcAft>
                <a:spcPts val="1200"/>
              </a:spcAft>
              <a:buNone/>
            </a:pPr>
            <a:r>
              <a:rPr lang="en-US" dirty="0"/>
              <a:t>Incorrect. A CT/CBCT is not necessary.  </a:t>
            </a:r>
          </a:p>
          <a:p>
            <a:pPr>
              <a:lnSpc>
                <a:spcPct val="100000"/>
              </a:lnSpc>
              <a:spcBef>
                <a:spcPts val="0"/>
              </a:spcBef>
              <a:spcAft>
                <a:spcPts val="1200"/>
              </a:spcAft>
            </a:pPr>
            <a:r>
              <a:rPr lang="en-US" dirty="0"/>
              <a:t>There are no indications of bony change on history or examination. Therefore, this type of imaging is not necessary.  If taken, bony imaging would be normal.</a:t>
            </a:r>
          </a:p>
        </p:txBody>
      </p:sp>
      <p:sp>
        <p:nvSpPr>
          <p:cNvPr id="5" name="Rounded Rectangle 4">
            <a:hlinkClick r:id="rId2" action="ppaction://hlinksldjump" highlightClick="1"/>
            <a:extLst>
              <a:ext uri="{FF2B5EF4-FFF2-40B4-BE49-F238E27FC236}">
                <a16:creationId xmlns:a16="http://schemas.microsoft.com/office/drawing/2014/main" id="{2C6F2805-79B6-037B-61CD-D599BC014880}"/>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802B3670-9668-CEF4-A65C-8A86D7CEA873}"/>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10196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AT Block</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50000"/>
              </a:lnSpc>
              <a:buNone/>
            </a:pPr>
            <a:r>
              <a:rPr lang="en-US" dirty="0"/>
              <a:t>Incorrect. An AT block is not necessary.  </a:t>
            </a:r>
          </a:p>
          <a:p>
            <a:pPr>
              <a:lnSpc>
                <a:spcPct val="110000"/>
              </a:lnSpc>
            </a:pPr>
            <a:r>
              <a:rPr lang="en-US" dirty="0"/>
              <a:t>There was no joint pain in this patient. Therefore, an AT block is not indicated. </a:t>
            </a:r>
            <a:endParaRPr lang="en-US" b="1" dirty="0"/>
          </a:p>
        </p:txBody>
      </p:sp>
      <p:sp>
        <p:nvSpPr>
          <p:cNvPr id="5" name="Rounded Rectangle 4">
            <a:hlinkClick r:id="rId2" action="ppaction://hlinksldjump" highlightClick="1"/>
            <a:extLst>
              <a:ext uri="{FF2B5EF4-FFF2-40B4-BE49-F238E27FC236}">
                <a16:creationId xmlns:a16="http://schemas.microsoft.com/office/drawing/2014/main" id="{2C6F2805-79B6-037B-61CD-D599BC014880}"/>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802B3670-9668-CEF4-A65C-8A86D7CEA873}"/>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6261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  </a:t>
            </a:r>
            <a:r>
              <a:rPr lang="en-US" sz="3200" dirty="0"/>
              <a:t>Click the diagnosis(es) for this patient</a:t>
            </a:r>
            <a:endParaRPr lang="en-US" dirty="0"/>
          </a:p>
        </p:txBody>
      </p:sp>
      <p:sp>
        <p:nvSpPr>
          <p:cNvPr id="5" name="Alternate Process 4">
            <a:hlinkClick r:id="rId2" action="ppaction://hlinksldjump" highlightClick="1"/>
            <a:extLst>
              <a:ext uri="{FF2B5EF4-FFF2-40B4-BE49-F238E27FC236}">
                <a16:creationId xmlns:a16="http://schemas.microsoft.com/office/drawing/2014/main" id="{89C1C69A-3D28-5589-CB09-1829EE6169B6}"/>
              </a:ext>
            </a:extLst>
          </p:cNvPr>
          <p:cNvSpPr/>
          <p:nvPr/>
        </p:nvSpPr>
        <p:spPr>
          <a:xfrm>
            <a:off x="1184366" y="1495681"/>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Right masseter myalgia</a:t>
            </a:r>
          </a:p>
        </p:txBody>
      </p:sp>
      <p:sp>
        <p:nvSpPr>
          <p:cNvPr id="6" name="Alternate Process 5">
            <a:hlinkClick r:id="rId3" action="ppaction://hlinksldjump" highlightClick="1"/>
            <a:extLst>
              <a:ext uri="{FF2B5EF4-FFF2-40B4-BE49-F238E27FC236}">
                <a16:creationId xmlns:a16="http://schemas.microsoft.com/office/drawing/2014/main" id="{8156C8DB-CB50-A615-91B0-994A68BD668E}"/>
              </a:ext>
            </a:extLst>
          </p:cNvPr>
          <p:cNvSpPr/>
          <p:nvPr/>
        </p:nvSpPr>
        <p:spPr>
          <a:xfrm>
            <a:off x="1184366" y="261503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Fibromyalgia</a:t>
            </a:r>
          </a:p>
        </p:txBody>
      </p:sp>
      <p:sp>
        <p:nvSpPr>
          <p:cNvPr id="7" name="Alternate Process 6">
            <a:hlinkClick r:id="rId4" action="ppaction://hlinksldjump" highlightClick="1"/>
            <a:extLst>
              <a:ext uri="{FF2B5EF4-FFF2-40B4-BE49-F238E27FC236}">
                <a16:creationId xmlns:a16="http://schemas.microsoft.com/office/drawing/2014/main" id="{690553EE-0059-E1CB-75A1-49661DEBD472}"/>
              </a:ext>
            </a:extLst>
          </p:cNvPr>
          <p:cNvSpPr/>
          <p:nvPr/>
        </p:nvSpPr>
        <p:spPr>
          <a:xfrm>
            <a:off x="1184366" y="3734385"/>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Right TMJ arthralgia</a:t>
            </a:r>
          </a:p>
        </p:txBody>
      </p:sp>
      <p:sp>
        <p:nvSpPr>
          <p:cNvPr id="8" name="Alternate Process 7">
            <a:hlinkClick r:id="rId5" action="ppaction://hlinksldjump" highlightClick="1"/>
            <a:extLst>
              <a:ext uri="{FF2B5EF4-FFF2-40B4-BE49-F238E27FC236}">
                <a16:creationId xmlns:a16="http://schemas.microsoft.com/office/drawing/2014/main" id="{DB5C2871-9C1B-7B72-CE9A-5BA7AC42F610}"/>
              </a:ext>
            </a:extLst>
          </p:cNvPr>
          <p:cNvSpPr/>
          <p:nvPr/>
        </p:nvSpPr>
        <p:spPr>
          <a:xfrm>
            <a:off x="1184366" y="4853737"/>
            <a:ext cx="8281851"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Right TMJ anterior disc displacement with reduction</a:t>
            </a:r>
          </a:p>
        </p:txBody>
      </p:sp>
    </p:spTree>
    <p:extLst>
      <p:ext uri="{BB962C8B-B14F-4D97-AF65-F5344CB8AC3E}">
        <p14:creationId xmlns:p14="http://schemas.microsoft.com/office/powerpoint/2010/main" val="1729834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buNone/>
            </a:pPr>
            <a:r>
              <a:rPr lang="en-US" dirty="0"/>
              <a:t>Correct. Acute right masseter myalgia is the primary TMD diagnosis based on the history and examination.</a:t>
            </a:r>
          </a:p>
        </p:txBody>
      </p:sp>
      <p:sp>
        <p:nvSpPr>
          <p:cNvPr id="4" name="Rounded Rectangle 3">
            <a:hlinkClick r:id="rId2" action="ppaction://hlinksldjump" highlightClick="1"/>
            <a:extLst>
              <a:ext uri="{FF2B5EF4-FFF2-40B4-BE49-F238E27FC236}">
                <a16:creationId xmlns:a16="http://schemas.microsoft.com/office/drawing/2014/main" id="{68150DE2-51F4-63DD-30CD-AB99B1AAC02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5CD5497-D8E2-B747-6792-06DBEF46A7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387745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Correct. Right TMJ anterior disc displacement with reduction is the secondary TMD diagnosis.</a:t>
            </a:r>
          </a:p>
          <a:p>
            <a:pPr>
              <a:lnSpc>
                <a:spcPct val="100000"/>
              </a:lnSpc>
            </a:pPr>
            <a:r>
              <a:rPr lang="en-US" dirty="0"/>
              <a:t>The disc displacement appears to be non-contributory to the chief complaint pain and is therefore an incidental finding. Disc displacements are found in up to 33% of the general population. </a:t>
            </a:r>
          </a:p>
        </p:txBody>
      </p:sp>
      <p:sp>
        <p:nvSpPr>
          <p:cNvPr id="4" name="Rounded Rectangle 3">
            <a:hlinkClick r:id="rId4" action="ppaction://hlinksldjump" highlightClick="1"/>
            <a:extLst>
              <a:ext uri="{FF2B5EF4-FFF2-40B4-BE49-F238E27FC236}">
                <a16:creationId xmlns:a16="http://schemas.microsoft.com/office/drawing/2014/main" id="{68150DE2-51F4-63DD-30CD-AB99B1AAC02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5" action="ppaction://hlinksldjump" highlightClick="1"/>
            <a:extLst>
              <a:ext uri="{FF2B5EF4-FFF2-40B4-BE49-F238E27FC236}">
                <a16:creationId xmlns:a16="http://schemas.microsoft.com/office/drawing/2014/main" id="{25CD5497-D8E2-B747-6792-06DBEF46A7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pic>
        <p:nvPicPr>
          <p:cNvPr id="6" name="5ce9924c-1f3f-4930-8933-e2dcdf86546f.MP4">
            <a:hlinkClick r:id="" action="ppaction://media"/>
            <a:extLst>
              <a:ext uri="{FF2B5EF4-FFF2-40B4-BE49-F238E27FC236}">
                <a16:creationId xmlns:a16="http://schemas.microsoft.com/office/drawing/2014/main" id="{FEFED291-85F7-A44D-C878-88804579E2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25589" y="3763822"/>
            <a:ext cx="4940821" cy="2695001"/>
          </a:xfrm>
          <a:prstGeom prst="rect">
            <a:avLst/>
          </a:prstGeom>
          <a:ln>
            <a:noFill/>
          </a:ln>
          <a:effectLst>
            <a:softEdge rad="112500"/>
          </a:effectLst>
        </p:spPr>
      </p:pic>
    </p:spTree>
    <p:extLst>
      <p:ext uri="{BB962C8B-B14F-4D97-AF65-F5344CB8AC3E}">
        <p14:creationId xmlns:p14="http://schemas.microsoft.com/office/powerpoint/2010/main" val="122305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199" y="1119352"/>
            <a:ext cx="10979332" cy="5738648"/>
          </a:xfrm>
        </p:spPr>
        <p:txBody>
          <a:bodyPr>
            <a:normAutofit/>
          </a:bodyPr>
          <a:lstStyle/>
          <a:p>
            <a:pPr marL="0" indent="0">
              <a:lnSpc>
                <a:spcPct val="150000"/>
              </a:lnSpc>
              <a:buNone/>
            </a:pPr>
            <a:r>
              <a:rPr lang="en-US" dirty="0"/>
              <a:t>Incorrect. </a:t>
            </a:r>
          </a:p>
          <a:p>
            <a:pPr>
              <a:lnSpc>
                <a:spcPct val="110000"/>
              </a:lnSpc>
            </a:pPr>
            <a:r>
              <a:rPr lang="en-US" b="1" dirty="0"/>
              <a:t>Fibromyalgia</a:t>
            </a:r>
            <a:r>
              <a:rPr lang="en-US" dirty="0"/>
              <a:t>: The patient has a localized pain complaint and does not have any other painful or nonpainful findings symptoms common in fibromyalgia. </a:t>
            </a:r>
          </a:p>
        </p:txBody>
      </p:sp>
      <p:sp>
        <p:nvSpPr>
          <p:cNvPr id="4" name="Rounded Rectangle 3">
            <a:hlinkClick r:id="rId2" action="ppaction://hlinksldjump" highlightClick="1"/>
            <a:extLst>
              <a:ext uri="{FF2B5EF4-FFF2-40B4-BE49-F238E27FC236}">
                <a16:creationId xmlns:a16="http://schemas.microsoft.com/office/drawing/2014/main" id="{D1F80779-B718-72C6-46D0-9CF4EA1F8722}"/>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40DFC7E4-1AB1-022C-3C4A-4E87F584CC05}"/>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70636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199" y="1119352"/>
            <a:ext cx="10979332" cy="5738648"/>
          </a:xfrm>
        </p:spPr>
        <p:txBody>
          <a:bodyPr>
            <a:normAutofit/>
          </a:bodyPr>
          <a:lstStyle/>
          <a:p>
            <a:pPr marL="0" indent="0">
              <a:lnSpc>
                <a:spcPct val="150000"/>
              </a:lnSpc>
              <a:spcAft>
                <a:spcPts val="1200"/>
              </a:spcAft>
              <a:buNone/>
            </a:pPr>
            <a:r>
              <a:rPr lang="en-US" dirty="0"/>
              <a:t>Incorrect. </a:t>
            </a:r>
          </a:p>
          <a:p>
            <a:pPr>
              <a:lnSpc>
                <a:spcPct val="100000"/>
              </a:lnSpc>
              <a:spcBef>
                <a:spcPts val="0"/>
              </a:spcBef>
              <a:spcAft>
                <a:spcPts val="1200"/>
              </a:spcAft>
            </a:pPr>
            <a:r>
              <a:rPr lang="en-US" b="1" dirty="0"/>
              <a:t>TMJ Arthralgia: </a:t>
            </a:r>
            <a:r>
              <a:rPr lang="en-US" dirty="0"/>
              <a:t>The patient does not have any joint pain signs or symptoms. </a:t>
            </a:r>
          </a:p>
        </p:txBody>
      </p:sp>
      <p:sp>
        <p:nvSpPr>
          <p:cNvPr id="4" name="Rounded Rectangle 3">
            <a:hlinkClick r:id="rId2" action="ppaction://hlinksldjump" highlightClick="1"/>
            <a:extLst>
              <a:ext uri="{FF2B5EF4-FFF2-40B4-BE49-F238E27FC236}">
                <a16:creationId xmlns:a16="http://schemas.microsoft.com/office/drawing/2014/main" id="{D1F80779-B718-72C6-46D0-9CF4EA1F8722}"/>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40DFC7E4-1AB1-022C-3C4A-4E87F584CC05}"/>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112049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Potential Perpetuating Factors</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19501"/>
            <a:ext cx="11227676" cy="5202621"/>
          </a:xfrm>
        </p:spPr>
        <p:txBody>
          <a:bodyPr>
            <a:normAutofit/>
          </a:bodyPr>
          <a:lstStyle/>
          <a:p>
            <a:pPr>
              <a:lnSpc>
                <a:spcPct val="150000"/>
              </a:lnSpc>
            </a:pPr>
            <a:r>
              <a:rPr lang="en-US" b="1" spc="300" dirty="0"/>
              <a:t>Stress Reactivity</a:t>
            </a:r>
          </a:p>
          <a:p>
            <a:pPr lvl="1">
              <a:lnSpc>
                <a:spcPct val="150000"/>
              </a:lnSpc>
            </a:pPr>
            <a:r>
              <a:rPr lang="en-US" spc="300" dirty="0"/>
              <a:t>Onset of chief complaint temporally related to stressful new job</a:t>
            </a:r>
          </a:p>
          <a:p>
            <a:pPr>
              <a:lnSpc>
                <a:spcPct val="150000"/>
              </a:lnSpc>
            </a:pPr>
            <a:r>
              <a:rPr lang="en-US" b="1" spc="300" dirty="0"/>
              <a:t>Oral Parafunction</a:t>
            </a:r>
          </a:p>
          <a:p>
            <a:pPr lvl="1">
              <a:lnSpc>
                <a:spcPct val="150000"/>
              </a:lnSpc>
            </a:pPr>
            <a:r>
              <a:rPr lang="en-US" spc="300" dirty="0"/>
              <a:t>Teeth together, tongue to palate, chewing gum</a:t>
            </a:r>
          </a:p>
          <a:p>
            <a:pPr>
              <a:lnSpc>
                <a:spcPct val="150000"/>
              </a:lnSpc>
            </a:pPr>
            <a:r>
              <a:rPr lang="en-US" b="1" spc="300" dirty="0"/>
              <a:t>Caffeine</a:t>
            </a:r>
          </a:p>
          <a:p>
            <a:pPr lvl="1">
              <a:lnSpc>
                <a:spcPct val="150000"/>
              </a:lnSpc>
            </a:pPr>
            <a:r>
              <a:rPr lang="en-US" spc="300" dirty="0"/>
              <a:t>3 cups of coffee (300mg caffeine)</a:t>
            </a:r>
          </a:p>
        </p:txBody>
      </p:sp>
      <p:sp>
        <p:nvSpPr>
          <p:cNvPr id="4" name="Rounded Rectangle 3">
            <a:extLst>
              <a:ext uri="{FF2B5EF4-FFF2-40B4-BE49-F238E27FC236}">
                <a16:creationId xmlns:a16="http://schemas.microsoft.com/office/drawing/2014/main" id="{8F9B6065-35E5-F502-74D1-A506FADE25E5}"/>
              </a:ext>
            </a:extLst>
          </p:cNvPr>
          <p:cNvSpPr/>
          <p:nvPr/>
        </p:nvSpPr>
        <p:spPr>
          <a:xfrm>
            <a:off x="126124" y="1359762"/>
            <a:ext cx="11939752" cy="529481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Think about potential perpetuating factors that may impact this patient's prognosis.</a:t>
            </a:r>
          </a:p>
          <a:p>
            <a:pPr algn="ctr"/>
            <a:endParaRPr lang="en-US" sz="3600" dirty="0"/>
          </a:p>
          <a:p>
            <a:pPr algn="ctr"/>
            <a:r>
              <a:rPr lang="en-US" sz="3600" dirty="0"/>
              <a:t>Once you have considered these, click on this box to reveal factors that should be considered.</a:t>
            </a:r>
          </a:p>
        </p:txBody>
      </p:sp>
    </p:spTree>
    <p:extLst>
      <p:ext uri="{BB962C8B-B14F-4D97-AF65-F5344CB8AC3E}">
        <p14:creationId xmlns:p14="http://schemas.microsoft.com/office/powerpoint/2010/main" val="132903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1FF8-3B5B-70C5-FB24-81886CC64534}"/>
              </a:ext>
            </a:extLst>
          </p:cNvPr>
          <p:cNvSpPr>
            <a:spLocks noGrp="1"/>
          </p:cNvSpPr>
          <p:nvPr>
            <p:ph type="ctrTitle"/>
          </p:nvPr>
        </p:nvSpPr>
        <p:spPr>
          <a:xfrm>
            <a:off x="3048000" y="1806657"/>
            <a:ext cx="9144000" cy="1368589"/>
          </a:xfrm>
        </p:spPr>
        <p:txBody>
          <a:bodyPr/>
          <a:lstStyle/>
          <a:p>
            <a:r>
              <a:rPr lang="en-US" dirty="0"/>
              <a:t>Case 2 - John</a:t>
            </a:r>
          </a:p>
        </p:txBody>
      </p:sp>
      <p:sp>
        <p:nvSpPr>
          <p:cNvPr id="3" name="Subtitle 2">
            <a:extLst>
              <a:ext uri="{FF2B5EF4-FFF2-40B4-BE49-F238E27FC236}">
                <a16:creationId xmlns:a16="http://schemas.microsoft.com/office/drawing/2014/main" id="{8001835C-6CB8-C9AA-928B-E7E1705CCFEC}"/>
              </a:ext>
            </a:extLst>
          </p:cNvPr>
          <p:cNvSpPr>
            <a:spLocks noGrp="1"/>
          </p:cNvSpPr>
          <p:nvPr>
            <p:ph type="subTitle" idx="1"/>
          </p:nvPr>
        </p:nvSpPr>
        <p:spPr>
          <a:xfrm>
            <a:off x="929640" y="4791456"/>
            <a:ext cx="10332720" cy="2385606"/>
          </a:xfrm>
        </p:spPr>
        <p:txBody>
          <a:bodyPr>
            <a:normAutofit/>
          </a:bodyPr>
          <a:lstStyle/>
          <a:p>
            <a:r>
              <a:rPr lang="en-US" sz="3600" dirty="0"/>
              <a:t>A 25-year-old male presents with a chief complaint of:</a:t>
            </a:r>
          </a:p>
          <a:p>
            <a:r>
              <a:rPr lang="en-US" sz="3600" dirty="0"/>
              <a:t>“It hurts when I try to open my mouth.”</a:t>
            </a:r>
          </a:p>
        </p:txBody>
      </p:sp>
      <p:sp>
        <p:nvSpPr>
          <p:cNvPr id="4" name="Freeform 6">
            <a:extLst>
              <a:ext uri="{FF2B5EF4-FFF2-40B4-BE49-F238E27FC236}">
                <a16:creationId xmlns:a16="http://schemas.microsoft.com/office/drawing/2014/main" id="{37A0118A-AAE7-081B-429A-23AA8E96C6C5}"/>
              </a:ext>
            </a:extLst>
          </p:cNvPr>
          <p:cNvSpPr>
            <a:spLocks noChangeAspect="1"/>
          </p:cNvSpPr>
          <p:nvPr/>
        </p:nvSpPr>
        <p:spPr>
          <a:xfrm flipH="1">
            <a:off x="371853" y="627198"/>
            <a:ext cx="4253956" cy="3727508"/>
          </a:xfrm>
          <a:prstGeom prst="roundRect">
            <a:avLst/>
          </a:prstGeom>
          <a:blipFill>
            <a:blip r:embed="rId3" cstate="screen">
              <a:alphaModFix amt="70000"/>
              <a:extLst>
                <a:ext uri="{28A0092B-C50C-407E-A947-70E740481C1C}">
                  <a14:useLocalDpi xmlns:a14="http://schemas.microsoft.com/office/drawing/2010/main"/>
                </a:ext>
              </a:extLst>
            </a:blip>
            <a:stretch>
              <a:fillRect t="2"/>
            </a:stretch>
          </a:blipFill>
        </p:spPr>
        <p:txBody>
          <a:bodyPr/>
          <a:lstStyle/>
          <a:p>
            <a:endParaRPr lang="en-US"/>
          </a:p>
        </p:txBody>
      </p:sp>
    </p:spTree>
    <p:extLst>
      <p:ext uri="{BB962C8B-B14F-4D97-AF65-F5344CB8AC3E}">
        <p14:creationId xmlns:p14="http://schemas.microsoft.com/office/powerpoint/2010/main" val="2710926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359762"/>
            <a:ext cx="10779034" cy="4817201"/>
          </a:xfrm>
        </p:spPr>
        <p:txBody>
          <a:bodyPr/>
          <a:lstStyle/>
          <a:p>
            <a:pPr marL="0" indent="0">
              <a:buNone/>
            </a:pPr>
            <a:r>
              <a:rPr lang="en-US" spc="300" dirty="0"/>
              <a:t>”1 month ago, I woke up and couldn’t open my mouth it hurt so bad. I never had this problem before, although my jaw used to click before this new problem started.”</a:t>
            </a:r>
          </a:p>
          <a:p>
            <a:endParaRPr lang="en-US" spc="300" dirty="0"/>
          </a:p>
          <a:p>
            <a:r>
              <a:rPr lang="en-US" spc="300" dirty="0"/>
              <a:t>Impact: </a:t>
            </a:r>
          </a:p>
          <a:p>
            <a:pPr lvl="1">
              <a:spcAft>
                <a:spcPts val="600"/>
              </a:spcAft>
            </a:pPr>
            <a:r>
              <a:rPr lang="en-US" sz="2800" spc="300" dirty="0"/>
              <a:t>Significant impact on function</a:t>
            </a:r>
          </a:p>
          <a:p>
            <a:pPr lvl="2"/>
            <a:r>
              <a:rPr lang="en-US" sz="2400" spc="300" dirty="0"/>
              <a:t>Unable to chew food; lost 10 </a:t>
            </a:r>
            <a:r>
              <a:rPr lang="en-US" sz="2400" spc="300" dirty="0" err="1"/>
              <a:t>lbs</a:t>
            </a:r>
            <a:r>
              <a:rPr lang="en-US" sz="2400" spc="300" dirty="0"/>
              <a:t> over the past month  </a:t>
            </a:r>
          </a:p>
          <a:p>
            <a:pPr marL="457200" lvl="1" indent="0">
              <a:buNone/>
            </a:pPr>
            <a:endParaRPr lang="en-US" spc="300" dirty="0"/>
          </a:p>
        </p:txBody>
      </p:sp>
    </p:spTree>
    <p:extLst>
      <p:ext uri="{BB962C8B-B14F-4D97-AF65-F5344CB8AC3E}">
        <p14:creationId xmlns:p14="http://schemas.microsoft.com/office/powerpoint/2010/main" val="121315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5368"/>
            <a:ext cx="10515600" cy="1325563"/>
          </a:xfrm>
        </p:spPr>
        <p:txBody>
          <a:bodyPr/>
          <a:lstStyle/>
          <a:p>
            <a:pPr algn="ctr"/>
            <a:r>
              <a:rPr lang="en-US" dirty="0">
                <a:solidFill>
                  <a:schemeClr val="tx1"/>
                </a:solidFill>
              </a:rPr>
              <a:t>DISCLOSURES</a:t>
            </a:r>
          </a:p>
        </p:txBody>
      </p:sp>
      <p:sp>
        <p:nvSpPr>
          <p:cNvPr id="3" name="Content Placeholder 2"/>
          <p:cNvSpPr>
            <a:spLocks noGrp="1"/>
          </p:cNvSpPr>
          <p:nvPr>
            <p:ph idx="1"/>
          </p:nvPr>
        </p:nvSpPr>
        <p:spPr/>
        <p:txBody>
          <a:bodyPr/>
          <a:lstStyle/>
          <a:p>
            <a:pPr marL="0" indent="0" algn="just">
              <a:buNone/>
            </a:pPr>
            <a:r>
              <a:rPr lang="en-US" dirty="0"/>
              <a:t>I am a military service member or federal/contracted employee of the United States government. This work was prepared as part of my official duties. Title 17 U.S.C. 105 provides that `copyright protection under this title is not available for any work of the United States Government.' Title 17 U.S.C. 101 defines a U.S. Government work as work prepared by a military service member or employee of the U.S. Government as part of that person's official duties.</a:t>
            </a:r>
          </a:p>
        </p:txBody>
      </p:sp>
    </p:spTree>
    <p:extLst>
      <p:ext uri="{BB962C8B-B14F-4D97-AF65-F5344CB8AC3E}">
        <p14:creationId xmlns:p14="http://schemas.microsoft.com/office/powerpoint/2010/main" val="260093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018903"/>
            <a:ext cx="10891345" cy="5804898"/>
          </a:xfrm>
        </p:spPr>
        <p:txBody>
          <a:bodyPr>
            <a:normAutofit fontScale="92500" lnSpcReduction="20000"/>
          </a:bodyPr>
          <a:lstStyle/>
          <a:p>
            <a:pPr>
              <a:lnSpc>
                <a:spcPct val="150000"/>
              </a:lnSpc>
            </a:pPr>
            <a:r>
              <a:rPr lang="en-US" b="1" spc="300" dirty="0"/>
              <a:t>Location of Pain: </a:t>
            </a:r>
          </a:p>
          <a:p>
            <a:pPr lvl="1">
              <a:lnSpc>
                <a:spcPct val="150000"/>
              </a:lnSpc>
            </a:pPr>
            <a:r>
              <a:rPr lang="en-US" spc="300" dirty="0"/>
              <a:t>Primary: Right TMJ area</a:t>
            </a:r>
          </a:p>
          <a:p>
            <a:pPr lvl="1">
              <a:lnSpc>
                <a:spcPct val="150000"/>
              </a:lnSpc>
            </a:pPr>
            <a:r>
              <a:rPr lang="en-US" spc="300" dirty="0"/>
              <a:t>Secondary: Right masseter area</a:t>
            </a:r>
          </a:p>
          <a:p>
            <a:pPr>
              <a:lnSpc>
                <a:spcPct val="150000"/>
              </a:lnSpc>
            </a:pPr>
            <a:r>
              <a:rPr lang="en-US" b="1" spc="300" dirty="0"/>
              <a:t>Quality: </a:t>
            </a:r>
            <a:endParaRPr lang="en-US" spc="300" dirty="0"/>
          </a:p>
          <a:p>
            <a:pPr lvl="1">
              <a:lnSpc>
                <a:spcPct val="150000"/>
              </a:lnSpc>
            </a:pPr>
            <a:r>
              <a:rPr lang="en-US" spc="300" dirty="0"/>
              <a:t>Sharp with jaw movement at the TMJ</a:t>
            </a:r>
          </a:p>
          <a:p>
            <a:pPr lvl="1">
              <a:lnSpc>
                <a:spcPct val="150000"/>
              </a:lnSpc>
            </a:pPr>
            <a:r>
              <a:rPr lang="en-US" spc="300" dirty="0"/>
              <a:t>Achy at rest at the masseter</a:t>
            </a:r>
          </a:p>
          <a:p>
            <a:pPr>
              <a:lnSpc>
                <a:spcPct val="150000"/>
              </a:lnSpc>
            </a:pPr>
            <a:r>
              <a:rPr lang="en-US" b="1" spc="300" dirty="0"/>
              <a:t>Intensity: </a:t>
            </a:r>
            <a:r>
              <a:rPr lang="en-US" spc="300" dirty="0"/>
              <a:t>now – 5/10; average – 5/10; worst – 7/10</a:t>
            </a:r>
          </a:p>
          <a:p>
            <a:pPr>
              <a:lnSpc>
                <a:spcPct val="150000"/>
              </a:lnSpc>
            </a:pPr>
            <a:r>
              <a:rPr lang="en-US" b="1" spc="300" dirty="0"/>
              <a:t>Frequency: </a:t>
            </a:r>
            <a:r>
              <a:rPr lang="en-US" spc="300" dirty="0"/>
              <a:t>Daily</a:t>
            </a:r>
          </a:p>
          <a:p>
            <a:pPr>
              <a:lnSpc>
                <a:spcPct val="150000"/>
              </a:lnSpc>
            </a:pPr>
            <a:r>
              <a:rPr lang="en-US" b="1" spc="300" dirty="0"/>
              <a:t>Duration: </a:t>
            </a:r>
            <a:r>
              <a:rPr lang="en-US" spc="300" dirty="0"/>
              <a:t>Constant ache; Seconds to minutes of sharp pain</a:t>
            </a:r>
          </a:p>
          <a:p>
            <a:pPr>
              <a:lnSpc>
                <a:spcPct val="150000"/>
              </a:lnSpc>
            </a:pPr>
            <a:r>
              <a:rPr lang="en-US" b="1" spc="300" dirty="0"/>
              <a:t>Pattern: </a:t>
            </a:r>
            <a:r>
              <a:rPr lang="en-US" spc="300" dirty="0"/>
              <a:t>Worst on awakening and with eating</a:t>
            </a:r>
            <a:endParaRPr lang="en-US" b="1" spc="300" dirty="0"/>
          </a:p>
        </p:txBody>
      </p:sp>
    </p:spTree>
    <p:extLst>
      <p:ext uri="{BB962C8B-B14F-4D97-AF65-F5344CB8AC3E}">
        <p14:creationId xmlns:p14="http://schemas.microsoft.com/office/powerpoint/2010/main" val="835684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359762"/>
            <a:ext cx="11101251" cy="5944235"/>
          </a:xfrm>
        </p:spPr>
        <p:txBody>
          <a:bodyPr>
            <a:normAutofit/>
          </a:bodyPr>
          <a:lstStyle/>
          <a:p>
            <a:pPr>
              <a:lnSpc>
                <a:spcPct val="150000"/>
              </a:lnSpc>
            </a:pPr>
            <a:r>
              <a:rPr lang="en-US" b="1" spc="300" dirty="0"/>
              <a:t>Initiating:</a:t>
            </a:r>
            <a:r>
              <a:rPr lang="en-US" spc="300" dirty="0"/>
              <a:t> Jaw movement </a:t>
            </a:r>
          </a:p>
          <a:p>
            <a:pPr>
              <a:lnSpc>
                <a:spcPct val="150000"/>
              </a:lnSpc>
            </a:pPr>
            <a:r>
              <a:rPr lang="en-US" b="1" spc="300" dirty="0"/>
              <a:t>Aggravating: </a:t>
            </a:r>
            <a:r>
              <a:rPr lang="en-US" spc="300" dirty="0"/>
              <a:t>Jaw movement </a:t>
            </a:r>
          </a:p>
          <a:p>
            <a:pPr>
              <a:lnSpc>
                <a:spcPct val="150000"/>
              </a:lnSpc>
            </a:pPr>
            <a:r>
              <a:rPr lang="en-US" b="1" spc="300" dirty="0"/>
              <a:t>Alleviating: </a:t>
            </a:r>
          </a:p>
          <a:p>
            <a:pPr lvl="1">
              <a:lnSpc>
                <a:spcPct val="150000"/>
              </a:lnSpc>
            </a:pPr>
            <a:r>
              <a:rPr lang="en-US" spc="300" dirty="0"/>
              <a:t>Jaw rest</a:t>
            </a:r>
          </a:p>
          <a:p>
            <a:pPr lvl="1">
              <a:lnSpc>
                <a:spcPct val="150000"/>
              </a:lnSpc>
            </a:pPr>
            <a:r>
              <a:rPr lang="en-US" spc="300" dirty="0"/>
              <a:t>Ibuprofen 600mg prn (1x/week)</a:t>
            </a:r>
          </a:p>
          <a:p>
            <a:pPr>
              <a:lnSpc>
                <a:spcPct val="150000"/>
              </a:lnSpc>
            </a:pPr>
            <a:r>
              <a:rPr lang="en-US" b="1" spc="300" dirty="0"/>
              <a:t>Associated Symptoms: </a:t>
            </a:r>
            <a:r>
              <a:rPr lang="en-US" spc="300" dirty="0"/>
              <a:t>None</a:t>
            </a:r>
          </a:p>
        </p:txBody>
      </p:sp>
    </p:spTree>
    <p:extLst>
      <p:ext uri="{BB962C8B-B14F-4D97-AF65-F5344CB8AC3E}">
        <p14:creationId xmlns:p14="http://schemas.microsoft.com/office/powerpoint/2010/main" val="1959981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Medical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567559" y="1027612"/>
            <a:ext cx="11528647" cy="5465264"/>
          </a:xfrm>
        </p:spPr>
        <p:txBody>
          <a:bodyPr>
            <a:normAutofit fontScale="92500" lnSpcReduction="10000"/>
          </a:bodyPr>
          <a:lstStyle/>
          <a:p>
            <a:pPr>
              <a:lnSpc>
                <a:spcPct val="150000"/>
              </a:lnSpc>
            </a:pPr>
            <a:r>
              <a:rPr lang="en-US" b="1" spc="300" dirty="0"/>
              <a:t>Global Health:</a:t>
            </a:r>
            <a:r>
              <a:rPr lang="en-US" spc="300" dirty="0"/>
              <a:t> </a:t>
            </a:r>
          </a:p>
          <a:p>
            <a:pPr lvl="1">
              <a:lnSpc>
                <a:spcPct val="150000"/>
              </a:lnSpc>
            </a:pPr>
            <a:r>
              <a:rPr lang="en-US" spc="300" dirty="0"/>
              <a:t>Diagnosed with Attention Deficit Hyperactivity Disorder 2 years ago</a:t>
            </a:r>
          </a:p>
          <a:p>
            <a:pPr>
              <a:lnSpc>
                <a:spcPct val="150000"/>
              </a:lnSpc>
            </a:pPr>
            <a:r>
              <a:rPr lang="en-US" b="1" spc="300" dirty="0"/>
              <a:t>Trauma and Surgical History: </a:t>
            </a:r>
            <a:r>
              <a:rPr lang="en-US" spc="300" dirty="0"/>
              <a:t>None</a:t>
            </a:r>
            <a:endParaRPr lang="en-US" b="1" spc="300" dirty="0"/>
          </a:p>
          <a:p>
            <a:pPr>
              <a:lnSpc>
                <a:spcPct val="150000"/>
              </a:lnSpc>
            </a:pPr>
            <a:r>
              <a:rPr lang="en-US" b="1" spc="300" dirty="0"/>
              <a:t>Medications: </a:t>
            </a:r>
            <a:r>
              <a:rPr lang="en-US" spc="300" dirty="0"/>
              <a:t>Methylphenidate daily, Ibuprofen prn </a:t>
            </a:r>
          </a:p>
          <a:p>
            <a:pPr>
              <a:lnSpc>
                <a:spcPct val="150000"/>
              </a:lnSpc>
            </a:pPr>
            <a:r>
              <a:rPr lang="en-US" b="1" spc="300" dirty="0"/>
              <a:t>Allergies: </a:t>
            </a:r>
            <a:r>
              <a:rPr lang="en-US" spc="300" dirty="0"/>
              <a:t>None</a:t>
            </a:r>
          </a:p>
          <a:p>
            <a:pPr>
              <a:lnSpc>
                <a:spcPct val="150000"/>
              </a:lnSpc>
            </a:pPr>
            <a:r>
              <a:rPr lang="en-US" b="1" spc="300" dirty="0"/>
              <a:t>Family Medical History: </a:t>
            </a:r>
            <a:r>
              <a:rPr lang="en-US" spc="300" dirty="0"/>
              <a:t>Paternal colon cancer</a:t>
            </a:r>
          </a:p>
          <a:p>
            <a:pPr>
              <a:lnSpc>
                <a:spcPct val="150000"/>
              </a:lnSpc>
            </a:pPr>
            <a:r>
              <a:rPr lang="en-US" b="1" spc="300" dirty="0"/>
              <a:t>Other Pain(s): </a:t>
            </a:r>
          </a:p>
          <a:p>
            <a:pPr lvl="1">
              <a:lnSpc>
                <a:spcPct val="150000"/>
              </a:lnSpc>
            </a:pPr>
            <a:r>
              <a:rPr lang="en-US" sz="2800" spc="300" dirty="0"/>
              <a:t>Freq. episodic tension type headache (10 days/month) x 7 </a:t>
            </a:r>
            <a:r>
              <a:rPr lang="en-US" sz="2800" spc="300" dirty="0" err="1"/>
              <a:t>yrs</a:t>
            </a:r>
            <a:endParaRPr lang="en-US" sz="2800" b="1" spc="300" dirty="0"/>
          </a:p>
          <a:p>
            <a:pPr lvl="1">
              <a:lnSpc>
                <a:spcPct val="150000"/>
              </a:lnSpc>
            </a:pPr>
            <a:endParaRPr lang="en-US" b="1" spc="300" dirty="0"/>
          </a:p>
        </p:txBody>
      </p:sp>
    </p:spTree>
    <p:extLst>
      <p:ext uri="{BB962C8B-B14F-4D97-AF65-F5344CB8AC3E}">
        <p14:creationId xmlns:p14="http://schemas.microsoft.com/office/powerpoint/2010/main" val="4071581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Psychosocial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158240"/>
            <a:ext cx="11027979" cy="5620933"/>
          </a:xfrm>
        </p:spPr>
        <p:txBody>
          <a:bodyPr>
            <a:normAutofit/>
          </a:bodyPr>
          <a:lstStyle/>
          <a:p>
            <a:pPr>
              <a:lnSpc>
                <a:spcPct val="150000"/>
              </a:lnSpc>
            </a:pPr>
            <a:r>
              <a:rPr lang="en-US" b="1" spc="300" dirty="0"/>
              <a:t>Social History:</a:t>
            </a:r>
            <a:endParaRPr lang="en-US" spc="300" dirty="0"/>
          </a:p>
          <a:p>
            <a:pPr lvl="1">
              <a:lnSpc>
                <a:spcPct val="150000"/>
              </a:lnSpc>
            </a:pPr>
            <a:r>
              <a:rPr lang="en-US" sz="2800" spc="300" dirty="0"/>
              <a:t>Single</a:t>
            </a:r>
          </a:p>
          <a:p>
            <a:pPr lvl="1">
              <a:lnSpc>
                <a:spcPct val="150000"/>
              </a:lnSpc>
            </a:pPr>
            <a:r>
              <a:rPr lang="en-US" sz="2800" spc="300" dirty="0"/>
              <a:t>Fitness trainer</a:t>
            </a:r>
          </a:p>
          <a:p>
            <a:pPr>
              <a:lnSpc>
                <a:spcPct val="150000"/>
              </a:lnSpc>
            </a:pPr>
            <a:r>
              <a:rPr lang="en-US" b="1" spc="300" dirty="0"/>
              <a:t>Psychological History:</a:t>
            </a:r>
          </a:p>
          <a:p>
            <a:pPr lvl="1">
              <a:lnSpc>
                <a:spcPct val="150000"/>
              </a:lnSpc>
            </a:pPr>
            <a:r>
              <a:rPr lang="en-US" sz="2800" spc="300" dirty="0"/>
              <a:t>No pertinent history reported</a:t>
            </a:r>
          </a:p>
          <a:p>
            <a:pPr marL="0" indent="0">
              <a:lnSpc>
                <a:spcPct val="150000"/>
              </a:lnSpc>
              <a:buNone/>
            </a:pPr>
            <a:endParaRPr lang="en-US" b="1" spc="300" dirty="0"/>
          </a:p>
        </p:txBody>
      </p:sp>
    </p:spTree>
    <p:extLst>
      <p:ext uri="{BB962C8B-B14F-4D97-AF65-F5344CB8AC3E}">
        <p14:creationId xmlns:p14="http://schemas.microsoft.com/office/powerpoint/2010/main" val="3265400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Habit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651641" y="1123406"/>
            <a:ext cx="11479399" cy="5655767"/>
          </a:xfrm>
        </p:spPr>
        <p:txBody>
          <a:bodyPr>
            <a:normAutofit/>
          </a:bodyPr>
          <a:lstStyle/>
          <a:p>
            <a:pPr>
              <a:lnSpc>
                <a:spcPct val="150000"/>
              </a:lnSpc>
            </a:pPr>
            <a:r>
              <a:rPr lang="en-US" b="1" spc="300" dirty="0"/>
              <a:t>Oral Habit(s): </a:t>
            </a:r>
          </a:p>
          <a:p>
            <a:pPr lvl="1">
              <a:lnSpc>
                <a:spcPct val="150000"/>
              </a:lnSpc>
            </a:pPr>
            <a:r>
              <a:rPr lang="en-US" sz="2800" spc="300" dirty="0"/>
              <a:t>Clenches teeth often, especially during weightlifting</a:t>
            </a:r>
          </a:p>
          <a:p>
            <a:pPr>
              <a:lnSpc>
                <a:spcPct val="150000"/>
              </a:lnSpc>
            </a:pPr>
            <a:r>
              <a:rPr lang="en-US" b="1" spc="300" dirty="0"/>
              <a:t>Social Habit(s): </a:t>
            </a:r>
          </a:p>
          <a:p>
            <a:pPr lvl="1">
              <a:lnSpc>
                <a:spcPct val="150000"/>
              </a:lnSpc>
            </a:pPr>
            <a:r>
              <a:rPr lang="en-US" sz="2800" spc="300" dirty="0"/>
              <a:t>2 energy drinks per day (last beverage 2 hours before bed)</a:t>
            </a:r>
          </a:p>
          <a:p>
            <a:pPr lvl="1">
              <a:lnSpc>
                <a:spcPct val="150000"/>
              </a:lnSpc>
            </a:pPr>
            <a:r>
              <a:rPr lang="en-US" sz="2800" spc="300" dirty="0"/>
              <a:t>Pre-workout stimulant prior to weightlifting</a:t>
            </a:r>
          </a:p>
        </p:txBody>
      </p:sp>
    </p:spTree>
    <p:extLst>
      <p:ext uri="{BB962C8B-B14F-4D97-AF65-F5344CB8AC3E}">
        <p14:creationId xmlns:p14="http://schemas.microsoft.com/office/powerpoint/2010/main" val="2072280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Sleep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140824"/>
            <a:ext cx="11027979" cy="5638350"/>
          </a:xfrm>
        </p:spPr>
        <p:txBody>
          <a:bodyPr>
            <a:normAutofit/>
          </a:bodyPr>
          <a:lstStyle/>
          <a:p>
            <a:pPr>
              <a:lnSpc>
                <a:spcPct val="150000"/>
              </a:lnSpc>
            </a:pPr>
            <a:r>
              <a:rPr lang="en-US" b="1" spc="300" dirty="0"/>
              <a:t>Sleep Quality: </a:t>
            </a:r>
            <a:r>
              <a:rPr lang="en-US" spc="300" dirty="0"/>
              <a:t>Fair quality </a:t>
            </a:r>
          </a:p>
          <a:p>
            <a:pPr>
              <a:lnSpc>
                <a:spcPct val="150000"/>
              </a:lnSpc>
            </a:pPr>
            <a:r>
              <a:rPr lang="en-US" b="1" spc="300" dirty="0"/>
              <a:t>Latency:</a:t>
            </a:r>
            <a:r>
              <a:rPr lang="en-US" spc="300" dirty="0"/>
              <a:t> 1-2 hours</a:t>
            </a:r>
          </a:p>
          <a:p>
            <a:pPr>
              <a:lnSpc>
                <a:spcPct val="150000"/>
              </a:lnSpc>
            </a:pPr>
            <a:r>
              <a:rPr lang="en-US" b="1" spc="300" dirty="0"/>
              <a:t>Maintenance: </a:t>
            </a:r>
            <a:r>
              <a:rPr lang="en-US" spc="300" dirty="0"/>
              <a:t>Stays asleep throughout the night</a:t>
            </a:r>
          </a:p>
          <a:p>
            <a:pPr>
              <a:lnSpc>
                <a:spcPct val="150000"/>
              </a:lnSpc>
            </a:pPr>
            <a:r>
              <a:rPr lang="en-US" b="1" spc="300" dirty="0"/>
              <a:t>Duration: </a:t>
            </a:r>
            <a:r>
              <a:rPr lang="en-US" spc="300" dirty="0"/>
              <a:t>7.5 hours</a:t>
            </a:r>
          </a:p>
          <a:p>
            <a:pPr>
              <a:lnSpc>
                <a:spcPct val="150000"/>
              </a:lnSpc>
            </a:pPr>
            <a:r>
              <a:rPr lang="en-US" b="1" spc="300" dirty="0"/>
              <a:t>Other: </a:t>
            </a:r>
            <a:r>
              <a:rPr lang="en-US" spc="300" dirty="0"/>
              <a:t>Feels rested most days</a:t>
            </a:r>
          </a:p>
        </p:txBody>
      </p:sp>
    </p:spTree>
    <p:extLst>
      <p:ext uri="{BB962C8B-B14F-4D97-AF65-F5344CB8AC3E}">
        <p14:creationId xmlns:p14="http://schemas.microsoft.com/office/powerpoint/2010/main" val="624953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p:txBody>
          <a:bodyPr/>
          <a:lstStyle/>
          <a:p>
            <a:r>
              <a:rPr lang="en-US" dirty="0"/>
              <a:t>EXAMINATION - General</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75657"/>
            <a:ext cx="10515600" cy="5648144"/>
          </a:xfrm>
        </p:spPr>
        <p:txBody>
          <a:bodyPr>
            <a:normAutofit lnSpcReduction="10000"/>
          </a:bodyPr>
          <a:lstStyle/>
          <a:p>
            <a:pPr>
              <a:lnSpc>
                <a:spcPct val="150000"/>
              </a:lnSpc>
            </a:pPr>
            <a:r>
              <a:rPr lang="en-US" b="1" dirty="0"/>
              <a:t>Vital Signs:</a:t>
            </a:r>
            <a:r>
              <a:rPr lang="en-US" dirty="0"/>
              <a:t> BP – 122/84, P – 62, T – 98.6℉, R – 8 </a:t>
            </a:r>
            <a:endParaRPr lang="en-US" b="1" dirty="0"/>
          </a:p>
          <a:p>
            <a:pPr>
              <a:lnSpc>
                <a:spcPct val="150000"/>
              </a:lnSpc>
            </a:pPr>
            <a:r>
              <a:rPr lang="en-US" b="1" dirty="0"/>
              <a:t>General Appearance: </a:t>
            </a:r>
          </a:p>
          <a:p>
            <a:pPr lvl="1">
              <a:lnSpc>
                <a:spcPct val="150000"/>
              </a:lnSpc>
            </a:pPr>
            <a:r>
              <a:rPr lang="en-US" dirty="0"/>
              <a:t>Normal, symmetrical, no acute distress</a:t>
            </a:r>
          </a:p>
          <a:p>
            <a:pPr lvl="1">
              <a:lnSpc>
                <a:spcPct val="150000"/>
              </a:lnSpc>
            </a:pPr>
            <a:r>
              <a:rPr lang="en-US" dirty="0"/>
              <a:t>Height – 5’10”, Weight – 185 lbs., Neck circumference – 15 inches</a:t>
            </a:r>
          </a:p>
          <a:p>
            <a:pPr>
              <a:lnSpc>
                <a:spcPct val="150000"/>
              </a:lnSpc>
            </a:pPr>
            <a:r>
              <a:rPr lang="en-US" b="1" dirty="0"/>
              <a:t>Cranial Nerve Screening: </a:t>
            </a:r>
            <a:r>
              <a:rPr lang="en-US" dirty="0"/>
              <a:t>Unremarkable</a:t>
            </a:r>
          </a:p>
          <a:p>
            <a:pPr>
              <a:lnSpc>
                <a:spcPct val="150000"/>
              </a:lnSpc>
            </a:pPr>
            <a:r>
              <a:rPr lang="en-US" b="1" dirty="0"/>
              <a:t>Balance/Coordination: </a:t>
            </a:r>
            <a:r>
              <a:rPr lang="en-US" dirty="0"/>
              <a:t>Unremarkable</a:t>
            </a:r>
          </a:p>
          <a:p>
            <a:pPr>
              <a:lnSpc>
                <a:spcPct val="150000"/>
              </a:lnSpc>
            </a:pPr>
            <a:r>
              <a:rPr lang="en-US" b="1" dirty="0"/>
              <a:t>Cervical Examination: </a:t>
            </a:r>
            <a:r>
              <a:rPr lang="en-US" dirty="0"/>
              <a:t>Normal ranges, nonpainful</a:t>
            </a:r>
          </a:p>
          <a:p>
            <a:pPr>
              <a:lnSpc>
                <a:spcPct val="150000"/>
              </a:lnSpc>
            </a:pPr>
            <a:r>
              <a:rPr lang="en-US" b="1" dirty="0"/>
              <a:t>Intraoral Screening:</a:t>
            </a:r>
            <a:r>
              <a:rPr lang="en-US" dirty="0"/>
              <a:t> No pertinent findings</a:t>
            </a:r>
            <a:endParaRPr lang="en-US" b="1" dirty="0"/>
          </a:p>
        </p:txBody>
      </p:sp>
    </p:spTree>
    <p:extLst>
      <p:ext uri="{BB962C8B-B14F-4D97-AF65-F5344CB8AC3E}">
        <p14:creationId xmlns:p14="http://schemas.microsoft.com/office/powerpoint/2010/main" val="478609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Mandibular Movements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fontScale="92500"/>
          </a:bodyPr>
          <a:lstStyle/>
          <a:p>
            <a:pPr>
              <a:lnSpc>
                <a:spcPct val="150000"/>
              </a:lnSpc>
            </a:pPr>
            <a:r>
              <a:rPr lang="en-US" b="1" dirty="0"/>
              <a:t>Comfortable Opening:</a:t>
            </a:r>
            <a:r>
              <a:rPr lang="en-US" dirty="0"/>
              <a:t> 20 millimeters (mm)</a:t>
            </a:r>
            <a:endParaRPr lang="en-US" b="1" dirty="0"/>
          </a:p>
          <a:p>
            <a:pPr>
              <a:lnSpc>
                <a:spcPct val="150000"/>
              </a:lnSpc>
            </a:pPr>
            <a:r>
              <a:rPr lang="en-US" b="1" dirty="0"/>
              <a:t>Maximum Unassisted / Assisted Openings:</a:t>
            </a:r>
            <a:r>
              <a:rPr lang="en-US" dirty="0"/>
              <a:t> 25 mm / 28mm (hard end feel)</a:t>
            </a:r>
          </a:p>
          <a:p>
            <a:pPr lvl="1">
              <a:lnSpc>
                <a:spcPct val="150000"/>
              </a:lnSpc>
            </a:pPr>
            <a:r>
              <a:rPr lang="en-US" dirty="0"/>
              <a:t>Severe increase to R TMJ pain (familiar to primary chief complaint) </a:t>
            </a:r>
          </a:p>
          <a:p>
            <a:pPr>
              <a:lnSpc>
                <a:spcPct val="150000"/>
              </a:lnSpc>
            </a:pPr>
            <a:r>
              <a:rPr lang="en-US" b="1" dirty="0"/>
              <a:t>Excursive Movements:</a:t>
            </a:r>
          </a:p>
          <a:p>
            <a:pPr lvl="1">
              <a:lnSpc>
                <a:spcPct val="150000"/>
              </a:lnSpc>
            </a:pPr>
            <a:r>
              <a:rPr lang="en-US" dirty="0"/>
              <a:t>Left – 3mm, painful to R TMJ (familiar to primary chief complaint)</a:t>
            </a:r>
          </a:p>
          <a:p>
            <a:pPr lvl="1">
              <a:lnSpc>
                <a:spcPct val="150000"/>
              </a:lnSpc>
            </a:pPr>
            <a:r>
              <a:rPr lang="en-US" dirty="0"/>
              <a:t>Right – 9mm, nonpainful</a:t>
            </a:r>
          </a:p>
          <a:p>
            <a:pPr lvl="1">
              <a:lnSpc>
                <a:spcPct val="150000"/>
              </a:lnSpc>
            </a:pPr>
            <a:r>
              <a:rPr lang="en-US" dirty="0"/>
              <a:t>Protrusive – 6mm, painful to R TMJ (familiar to primary chief complaint)</a:t>
            </a:r>
          </a:p>
          <a:p>
            <a:pPr>
              <a:lnSpc>
                <a:spcPct val="150000"/>
              </a:lnSpc>
            </a:pPr>
            <a:r>
              <a:rPr lang="en-US" b="1" dirty="0"/>
              <a:t>TMJ Evaluation:</a:t>
            </a:r>
          </a:p>
          <a:p>
            <a:pPr lvl="1">
              <a:lnSpc>
                <a:spcPct val="150000"/>
              </a:lnSpc>
            </a:pPr>
            <a:r>
              <a:rPr lang="en-US" dirty="0"/>
              <a:t>Uncorrected deviation to the right</a:t>
            </a:r>
          </a:p>
        </p:txBody>
      </p:sp>
    </p:spTree>
    <p:extLst>
      <p:ext uri="{BB962C8B-B14F-4D97-AF65-F5344CB8AC3E}">
        <p14:creationId xmlns:p14="http://schemas.microsoft.com/office/powerpoint/2010/main" val="3921403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Palpation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a:lnSpc>
                <a:spcPct val="150000"/>
              </a:lnSpc>
            </a:pPr>
            <a:r>
              <a:rPr lang="en-US" b="1" dirty="0"/>
              <a:t>Painful:</a:t>
            </a:r>
            <a:r>
              <a:rPr lang="en-US" dirty="0"/>
              <a:t> Right TMJ (familiar to primary chief complaint)</a:t>
            </a:r>
          </a:p>
          <a:p>
            <a:pPr>
              <a:lnSpc>
                <a:spcPct val="150000"/>
              </a:lnSpc>
            </a:pPr>
            <a:r>
              <a:rPr lang="en-US" b="1" dirty="0"/>
              <a:t>Tender:</a:t>
            </a:r>
            <a:r>
              <a:rPr lang="en-US" dirty="0"/>
              <a:t> Right masseter (familiar to secondary chief complaint)</a:t>
            </a:r>
            <a:endParaRPr lang="en-US" b="1" dirty="0"/>
          </a:p>
          <a:p>
            <a:pPr>
              <a:lnSpc>
                <a:spcPct val="150000"/>
              </a:lnSpc>
            </a:pPr>
            <a:endParaRPr lang="en-US" b="1" dirty="0"/>
          </a:p>
        </p:txBody>
      </p:sp>
      <p:pic>
        <p:nvPicPr>
          <p:cNvPr id="4" name="Picture 3" descr="A picture containing bone, skull&#10;&#10;Description automatically generated">
            <a:extLst>
              <a:ext uri="{FF2B5EF4-FFF2-40B4-BE49-F238E27FC236}">
                <a16:creationId xmlns:a16="http://schemas.microsoft.com/office/drawing/2014/main" id="{15252DD9-C16A-EF27-BEBA-575EB79871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3252719" y="2638696"/>
            <a:ext cx="4204631" cy="4014652"/>
          </a:xfrm>
          <a:prstGeom prst="rect">
            <a:avLst/>
          </a:prstGeom>
        </p:spPr>
      </p:pic>
      <p:sp>
        <p:nvSpPr>
          <p:cNvPr id="5" name="Explosion 1 4">
            <a:extLst>
              <a:ext uri="{FF2B5EF4-FFF2-40B4-BE49-F238E27FC236}">
                <a16:creationId xmlns:a16="http://schemas.microsoft.com/office/drawing/2014/main" id="{2F1B99D4-8B2F-3C56-FFAD-B174F6446477}"/>
              </a:ext>
            </a:extLst>
          </p:cNvPr>
          <p:cNvSpPr/>
          <p:nvPr/>
        </p:nvSpPr>
        <p:spPr>
          <a:xfrm>
            <a:off x="5108029" y="5005027"/>
            <a:ext cx="700441" cy="436329"/>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r>
              <a:rPr lang="en-US" baseline="30000" dirty="0">
                <a:solidFill>
                  <a:schemeClr val="bg1"/>
                </a:solidFill>
              </a:rPr>
              <a:t>○</a:t>
            </a:r>
          </a:p>
        </p:txBody>
      </p:sp>
      <p:sp>
        <p:nvSpPr>
          <p:cNvPr id="6" name="Explosion 1 5">
            <a:extLst>
              <a:ext uri="{FF2B5EF4-FFF2-40B4-BE49-F238E27FC236}">
                <a16:creationId xmlns:a16="http://schemas.microsoft.com/office/drawing/2014/main" id="{D3A7D794-AF13-6542-784E-FA4407EB1DB6}"/>
              </a:ext>
            </a:extLst>
          </p:cNvPr>
          <p:cNvSpPr/>
          <p:nvPr/>
        </p:nvSpPr>
        <p:spPr>
          <a:xfrm>
            <a:off x="5629997" y="5738648"/>
            <a:ext cx="700440" cy="567708"/>
          </a:xfrm>
          <a:prstGeom prst="irregularSeal1">
            <a:avLst/>
          </a:prstGeom>
          <a:solidFill>
            <a:schemeClr val="accent4">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r>
              <a:rPr lang="en-US" baseline="30000" dirty="0">
                <a:solidFill>
                  <a:schemeClr val="bg1"/>
                </a:solidFill>
              </a:rPr>
              <a:t>○</a:t>
            </a:r>
          </a:p>
        </p:txBody>
      </p:sp>
    </p:spTree>
    <p:extLst>
      <p:ext uri="{BB962C8B-B14F-4D97-AF65-F5344CB8AC3E}">
        <p14:creationId xmlns:p14="http://schemas.microsoft.com/office/powerpoint/2010/main" val="4003236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a:lnSpc>
                <a:spcPct val="150000"/>
              </a:lnSpc>
            </a:pPr>
            <a:r>
              <a:rPr lang="en-US" dirty="0"/>
              <a:t>Do you want to order any diagnostic testing?</a:t>
            </a:r>
          </a:p>
        </p:txBody>
      </p:sp>
      <p:sp>
        <p:nvSpPr>
          <p:cNvPr id="5" name="Alternate Process 4">
            <a:hlinkClick r:id="rId3" action="ppaction://hlinksldjump" highlightClick="1"/>
            <a:extLst>
              <a:ext uri="{FF2B5EF4-FFF2-40B4-BE49-F238E27FC236}">
                <a16:creationId xmlns:a16="http://schemas.microsoft.com/office/drawing/2014/main" id="{89C1C69A-3D28-5589-CB09-1829EE6169B6}"/>
              </a:ext>
            </a:extLst>
          </p:cNvPr>
          <p:cNvSpPr/>
          <p:nvPr/>
        </p:nvSpPr>
        <p:spPr>
          <a:xfrm>
            <a:off x="1175657" y="206173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TMJ Magnetic Resonance Image (MRI)</a:t>
            </a:r>
          </a:p>
        </p:txBody>
      </p:sp>
      <p:sp>
        <p:nvSpPr>
          <p:cNvPr id="6" name="Alternate Process 5">
            <a:hlinkClick r:id="rId4" action="ppaction://hlinksldjump" highlightClick="1"/>
            <a:extLst>
              <a:ext uri="{FF2B5EF4-FFF2-40B4-BE49-F238E27FC236}">
                <a16:creationId xmlns:a16="http://schemas.microsoft.com/office/drawing/2014/main" id="{8156C8DB-CB50-A615-91B0-994A68BD668E}"/>
              </a:ext>
            </a:extLst>
          </p:cNvPr>
          <p:cNvSpPr/>
          <p:nvPr/>
        </p:nvSpPr>
        <p:spPr>
          <a:xfrm>
            <a:off x="1175657" y="304582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TMJ Computed Tomography (CT) or Cone Beam CT</a:t>
            </a:r>
          </a:p>
        </p:txBody>
      </p:sp>
      <p:sp>
        <p:nvSpPr>
          <p:cNvPr id="7" name="Alternate Process 6">
            <a:hlinkClick r:id="rId5" action="ppaction://hlinksldjump" highlightClick="1"/>
            <a:extLst>
              <a:ext uri="{FF2B5EF4-FFF2-40B4-BE49-F238E27FC236}">
                <a16:creationId xmlns:a16="http://schemas.microsoft.com/office/drawing/2014/main" id="{690553EE-0059-E1CB-75A1-49661DEBD472}"/>
              </a:ext>
            </a:extLst>
          </p:cNvPr>
          <p:cNvSpPr/>
          <p:nvPr/>
        </p:nvSpPr>
        <p:spPr>
          <a:xfrm>
            <a:off x="1175657" y="402990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Auriculotemporal (AT) Nerve Block</a:t>
            </a:r>
          </a:p>
        </p:txBody>
      </p:sp>
      <p:sp>
        <p:nvSpPr>
          <p:cNvPr id="8" name="Alternate Process 7">
            <a:hlinkClick r:id="rId6" action="ppaction://hlinksldjump" highlightClick="1"/>
            <a:extLst>
              <a:ext uri="{FF2B5EF4-FFF2-40B4-BE49-F238E27FC236}">
                <a16:creationId xmlns:a16="http://schemas.microsoft.com/office/drawing/2014/main" id="{DB5C2871-9C1B-7B72-CE9A-5BA7AC42F610}"/>
              </a:ext>
            </a:extLst>
          </p:cNvPr>
          <p:cNvSpPr/>
          <p:nvPr/>
        </p:nvSpPr>
        <p:spPr>
          <a:xfrm>
            <a:off x="1175657" y="5998078"/>
            <a:ext cx="5024845"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No</a:t>
            </a:r>
          </a:p>
        </p:txBody>
      </p:sp>
      <p:sp>
        <p:nvSpPr>
          <p:cNvPr id="4" name="Alternate Process 3">
            <a:hlinkClick r:id="rId7" action="ppaction://hlinksldjump" highlightClick="1"/>
            <a:extLst>
              <a:ext uri="{FF2B5EF4-FFF2-40B4-BE49-F238E27FC236}">
                <a16:creationId xmlns:a16="http://schemas.microsoft.com/office/drawing/2014/main" id="{63F3B87F-FB23-99EF-F187-870819A17BF6}"/>
              </a:ext>
            </a:extLst>
          </p:cNvPr>
          <p:cNvSpPr/>
          <p:nvPr/>
        </p:nvSpPr>
        <p:spPr>
          <a:xfrm>
            <a:off x="1175656" y="5013993"/>
            <a:ext cx="7779157"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Masseter Trigger Point Injection / Dry Needling</a:t>
            </a:r>
          </a:p>
        </p:txBody>
      </p:sp>
      <p:sp>
        <p:nvSpPr>
          <p:cNvPr id="11" name="Title 1">
            <a:extLst>
              <a:ext uri="{FF2B5EF4-FFF2-40B4-BE49-F238E27FC236}">
                <a16:creationId xmlns:a16="http://schemas.microsoft.com/office/drawing/2014/main" id="{F8C8CAFA-74F5-E53C-750D-FDECE887C284}"/>
              </a:ext>
            </a:extLst>
          </p:cNvPr>
          <p:cNvSpPr txBox="1">
            <a:spLocks/>
          </p:cNvSpPr>
          <p:nvPr/>
        </p:nvSpPr>
        <p:spPr>
          <a:xfrm>
            <a:off x="838200" y="0"/>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DIAGNOSTIC TESTING: </a:t>
            </a:r>
            <a:r>
              <a:rPr lang="en-US" sz="3200" dirty="0"/>
              <a:t>Click all tests you want to perform</a:t>
            </a:r>
            <a:endParaRPr lang="en-US" dirty="0"/>
          </a:p>
        </p:txBody>
      </p:sp>
    </p:spTree>
    <p:extLst>
      <p:ext uri="{BB962C8B-B14F-4D97-AF65-F5344CB8AC3E}">
        <p14:creationId xmlns:p14="http://schemas.microsoft.com/office/powerpoint/2010/main" val="2498078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1FF8-3B5B-70C5-FB24-81886CC64534}"/>
              </a:ext>
            </a:extLst>
          </p:cNvPr>
          <p:cNvSpPr>
            <a:spLocks noGrp="1"/>
          </p:cNvSpPr>
          <p:nvPr>
            <p:ph type="ctrTitle"/>
          </p:nvPr>
        </p:nvSpPr>
        <p:spPr>
          <a:xfrm>
            <a:off x="1524000" y="0"/>
            <a:ext cx="9144000" cy="1368589"/>
          </a:xfrm>
        </p:spPr>
        <p:txBody>
          <a:bodyPr/>
          <a:lstStyle/>
          <a:p>
            <a:r>
              <a:rPr lang="en-US" dirty="0"/>
              <a:t>INSTRUCTIONS</a:t>
            </a:r>
          </a:p>
        </p:txBody>
      </p:sp>
      <p:sp>
        <p:nvSpPr>
          <p:cNvPr id="3" name="Subtitle 2">
            <a:extLst>
              <a:ext uri="{FF2B5EF4-FFF2-40B4-BE49-F238E27FC236}">
                <a16:creationId xmlns:a16="http://schemas.microsoft.com/office/drawing/2014/main" id="{8001835C-6CB8-C9AA-928B-E7E1705CCFEC}"/>
              </a:ext>
            </a:extLst>
          </p:cNvPr>
          <p:cNvSpPr>
            <a:spLocks noGrp="1"/>
          </p:cNvSpPr>
          <p:nvPr>
            <p:ph type="subTitle" idx="1"/>
          </p:nvPr>
        </p:nvSpPr>
        <p:spPr>
          <a:xfrm>
            <a:off x="294467" y="1518835"/>
            <a:ext cx="11654725" cy="5098942"/>
          </a:xfrm>
        </p:spPr>
        <p:txBody>
          <a:bodyPr>
            <a:normAutofit/>
          </a:bodyPr>
          <a:lstStyle/>
          <a:p>
            <a:r>
              <a:rPr lang="en-US" sz="3600" dirty="0"/>
              <a:t>In this learning activity, you will refine your diagnostic testing, diagnosis, &amp; perpetuating factor identification skills.</a:t>
            </a:r>
          </a:p>
          <a:p>
            <a:endParaRPr lang="en-US" sz="3600" dirty="0"/>
          </a:p>
          <a:p>
            <a:r>
              <a:rPr lang="en-US" sz="3600" dirty="0"/>
              <a:t>There are 6 cases to learn from in this PowerPoint.  </a:t>
            </a:r>
          </a:p>
          <a:p>
            <a:endParaRPr lang="en-US" sz="3600" dirty="0"/>
          </a:p>
          <a:p>
            <a:r>
              <a:rPr lang="en-US" sz="3600" dirty="0"/>
              <a:t>Play the PowerPoint and click through the cases.              Utilize the action buttons at the end of each case to determine if your selections are correct.</a:t>
            </a:r>
          </a:p>
        </p:txBody>
      </p:sp>
    </p:spTree>
    <p:extLst>
      <p:ext uri="{BB962C8B-B14F-4D97-AF65-F5344CB8AC3E}">
        <p14:creationId xmlns:p14="http://schemas.microsoft.com/office/powerpoint/2010/main" val="82987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None</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00000"/>
              </a:lnSpc>
            </a:pPr>
            <a:r>
              <a:rPr lang="en-US" dirty="0"/>
              <a:t>You can make the correct diagnosis without any additional diagnostic testing, but certain tests may help prioritize the diagnoses and determine the most appropriate management strategy.  </a:t>
            </a:r>
          </a:p>
        </p:txBody>
      </p:sp>
      <p:sp>
        <p:nvSpPr>
          <p:cNvPr id="4" name="Rounded Rectangle 3">
            <a:hlinkClick r:id="rId2" action="ppaction://hlinksldjump" highlightClick="1"/>
            <a:extLst>
              <a:ext uri="{FF2B5EF4-FFF2-40B4-BE49-F238E27FC236}">
                <a16:creationId xmlns:a16="http://schemas.microsoft.com/office/drawing/2014/main" id="{2BB13DCA-C5A1-0B3A-577A-FF277787E425}"/>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8" name="Rounded Rectangle 7">
            <a:hlinkClick r:id="rId3" action="ppaction://hlinksldjump" highlightClick="1"/>
            <a:extLst>
              <a:ext uri="{FF2B5EF4-FFF2-40B4-BE49-F238E27FC236}">
                <a16:creationId xmlns:a16="http://schemas.microsoft.com/office/drawing/2014/main" id="{0844DAF8-1C35-19C1-194D-BE327C43604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4232288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TMJ MRI</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00000"/>
              </a:lnSpc>
            </a:pPr>
            <a:r>
              <a:rPr lang="en-US" dirty="0"/>
              <a:t>A TMJ MRI would confirm the TMJ disc is displaced anteriorly and is not recaptured on mouth opening, </a:t>
            </a:r>
            <a:r>
              <a:rPr lang="en-US" i="1" dirty="0"/>
              <a:t>but</a:t>
            </a:r>
            <a:r>
              <a:rPr lang="en-US" dirty="0"/>
              <a:t> the clinical examination is very reliable to diagnose this disorder. Therefore, an MRI is not necessary at this time and would not alter your diagnosis or management strategy.</a:t>
            </a:r>
          </a:p>
          <a:p>
            <a:pPr marL="457200" lvl="1" indent="0">
              <a:lnSpc>
                <a:spcPct val="100000"/>
              </a:lnSpc>
              <a:buNone/>
            </a:pPr>
            <a:endParaRPr lang="en-US" dirty="0"/>
          </a:p>
        </p:txBody>
      </p:sp>
      <p:sp>
        <p:nvSpPr>
          <p:cNvPr id="5" name="Rounded Rectangle 4">
            <a:hlinkClick r:id="rId2" action="ppaction://hlinksldjump" highlightClick="1"/>
            <a:extLst>
              <a:ext uri="{FF2B5EF4-FFF2-40B4-BE49-F238E27FC236}">
                <a16:creationId xmlns:a16="http://schemas.microsoft.com/office/drawing/2014/main" id="{2C6F2805-79B6-037B-61CD-D599BC014880}"/>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802B3670-9668-CEF4-A65C-8A86D7CEA873}"/>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808319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CT/CBCT</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spcBef>
                <a:spcPts val="0"/>
              </a:spcBef>
              <a:spcAft>
                <a:spcPts val="1200"/>
              </a:spcAft>
              <a:buNone/>
            </a:pPr>
            <a:r>
              <a:rPr lang="en-US" dirty="0"/>
              <a:t>Incorrect. A CT/CBCT is not necessary.  </a:t>
            </a:r>
          </a:p>
          <a:p>
            <a:pPr>
              <a:lnSpc>
                <a:spcPct val="100000"/>
              </a:lnSpc>
              <a:spcBef>
                <a:spcPts val="0"/>
              </a:spcBef>
              <a:spcAft>
                <a:spcPts val="1200"/>
              </a:spcAft>
            </a:pPr>
            <a:r>
              <a:rPr lang="en-US" dirty="0"/>
              <a:t>There are no indications of bony change on history or examination. Therefore, CT/CBCT imaging is not necessary.  If taken, bony imaging would be normal.</a:t>
            </a:r>
          </a:p>
        </p:txBody>
      </p:sp>
      <p:sp>
        <p:nvSpPr>
          <p:cNvPr id="4" name="Rounded Rectangle 3">
            <a:hlinkClick r:id="rId2" action="ppaction://hlinksldjump" highlightClick="1"/>
            <a:extLst>
              <a:ext uri="{FF2B5EF4-FFF2-40B4-BE49-F238E27FC236}">
                <a16:creationId xmlns:a16="http://schemas.microsoft.com/office/drawing/2014/main" id="{74FDF79D-0A25-BFE6-4FF7-6013A8FDE56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C37EB1F8-B9CB-EC9D-9E2E-FCADBF19E3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587403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AT Block</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10000"/>
              </a:lnSpc>
            </a:pPr>
            <a:r>
              <a:rPr lang="en-US" dirty="0"/>
              <a:t>The primary pain in the TMJ area decreased to 0/10 after this injection at rest and with jaw function.  </a:t>
            </a:r>
          </a:p>
          <a:p>
            <a:pPr>
              <a:lnSpc>
                <a:spcPct val="110000"/>
              </a:lnSpc>
            </a:pPr>
            <a:r>
              <a:rPr lang="en-US" dirty="0"/>
              <a:t>The secondary pain to the masseter decreased to 1/10.</a:t>
            </a:r>
          </a:p>
          <a:p>
            <a:pPr>
              <a:lnSpc>
                <a:spcPct val="110000"/>
              </a:lnSpc>
            </a:pPr>
            <a:r>
              <a:rPr lang="en-US" dirty="0"/>
              <a:t>Jaw opening is still limited to 28mm (pain-free) with a hard end feel.  Left excursion would also still be limited.</a:t>
            </a:r>
            <a:endParaRPr lang="en-US" b="1" dirty="0"/>
          </a:p>
        </p:txBody>
      </p:sp>
      <p:sp>
        <p:nvSpPr>
          <p:cNvPr id="4" name="Rounded Rectangle 3">
            <a:hlinkClick r:id="rId2" action="ppaction://hlinksldjump" highlightClick="1"/>
            <a:extLst>
              <a:ext uri="{FF2B5EF4-FFF2-40B4-BE49-F238E27FC236}">
                <a16:creationId xmlns:a16="http://schemas.microsoft.com/office/drawing/2014/main" id="{0617DBDF-B95F-6E65-BC9C-4FD564036C5C}"/>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03558818-1137-847E-EE87-12E1152577ED}"/>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035682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Masseter TPI/DN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10000"/>
              </a:lnSpc>
            </a:pPr>
            <a:r>
              <a:rPr lang="en-US" dirty="0"/>
              <a:t>A trigger point injection or dry needling to the right masseter (the secondary chief complaint area) decreased the baseline ache in that area from a 4/10 to a 3/10.</a:t>
            </a:r>
            <a:endParaRPr lang="en-US" b="1" dirty="0"/>
          </a:p>
        </p:txBody>
      </p:sp>
      <p:sp>
        <p:nvSpPr>
          <p:cNvPr id="4" name="Rounded Rectangle 3">
            <a:hlinkClick r:id="rId2" action="ppaction://hlinksldjump" highlightClick="1"/>
            <a:extLst>
              <a:ext uri="{FF2B5EF4-FFF2-40B4-BE49-F238E27FC236}">
                <a16:creationId xmlns:a16="http://schemas.microsoft.com/office/drawing/2014/main" id="{2D911636-50BA-03D2-E3DC-4FB9E39DC0C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C5A19E29-61FB-C071-508C-80EE96BE33CD}"/>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790053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  </a:t>
            </a:r>
            <a:r>
              <a:rPr lang="en-US" sz="3200" dirty="0"/>
              <a:t>Click the diagnosis(es) for this patient</a:t>
            </a:r>
            <a:endParaRPr lang="en-US" dirty="0"/>
          </a:p>
        </p:txBody>
      </p:sp>
      <p:sp>
        <p:nvSpPr>
          <p:cNvPr id="5" name="Alternate Process 4">
            <a:hlinkClick r:id="rId2" action="ppaction://hlinksldjump" highlightClick="1"/>
            <a:extLst>
              <a:ext uri="{FF2B5EF4-FFF2-40B4-BE49-F238E27FC236}">
                <a16:creationId xmlns:a16="http://schemas.microsoft.com/office/drawing/2014/main" id="{89C1C69A-3D28-5589-CB09-1829EE6169B6}"/>
              </a:ext>
            </a:extLst>
          </p:cNvPr>
          <p:cNvSpPr/>
          <p:nvPr/>
        </p:nvSpPr>
        <p:spPr>
          <a:xfrm>
            <a:off x="1142325" y="111730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Right masseter myalgia</a:t>
            </a:r>
          </a:p>
        </p:txBody>
      </p:sp>
      <p:sp>
        <p:nvSpPr>
          <p:cNvPr id="6" name="Alternate Process 5">
            <a:hlinkClick r:id="rId3" action="ppaction://hlinksldjump" highlightClick="1"/>
            <a:extLst>
              <a:ext uri="{FF2B5EF4-FFF2-40B4-BE49-F238E27FC236}">
                <a16:creationId xmlns:a16="http://schemas.microsoft.com/office/drawing/2014/main" id="{8156C8DB-CB50-A615-91B0-994A68BD668E}"/>
              </a:ext>
            </a:extLst>
          </p:cNvPr>
          <p:cNvSpPr/>
          <p:nvPr/>
        </p:nvSpPr>
        <p:spPr>
          <a:xfrm>
            <a:off x="1142325" y="2236660"/>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Fibromyalgia</a:t>
            </a:r>
          </a:p>
        </p:txBody>
      </p:sp>
      <p:sp>
        <p:nvSpPr>
          <p:cNvPr id="7" name="Alternate Process 6">
            <a:hlinkClick r:id="rId4" action="ppaction://hlinksldjump" highlightClick="1"/>
            <a:extLst>
              <a:ext uri="{FF2B5EF4-FFF2-40B4-BE49-F238E27FC236}">
                <a16:creationId xmlns:a16="http://schemas.microsoft.com/office/drawing/2014/main" id="{690553EE-0059-E1CB-75A1-49661DEBD472}"/>
              </a:ext>
            </a:extLst>
          </p:cNvPr>
          <p:cNvSpPr/>
          <p:nvPr/>
        </p:nvSpPr>
        <p:spPr>
          <a:xfrm>
            <a:off x="1142325" y="3356012"/>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Right TMJ arthralgia</a:t>
            </a:r>
          </a:p>
        </p:txBody>
      </p:sp>
      <p:sp>
        <p:nvSpPr>
          <p:cNvPr id="8" name="Alternate Process 7">
            <a:hlinkClick r:id="rId5" action="ppaction://hlinksldjump" highlightClick="1"/>
            <a:extLst>
              <a:ext uri="{FF2B5EF4-FFF2-40B4-BE49-F238E27FC236}">
                <a16:creationId xmlns:a16="http://schemas.microsoft.com/office/drawing/2014/main" id="{DB5C2871-9C1B-7B72-CE9A-5BA7AC42F610}"/>
              </a:ext>
            </a:extLst>
          </p:cNvPr>
          <p:cNvSpPr/>
          <p:nvPr/>
        </p:nvSpPr>
        <p:spPr>
          <a:xfrm>
            <a:off x="1142325" y="4545904"/>
            <a:ext cx="8281851"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Right TMJ anterior disc displacement </a:t>
            </a:r>
          </a:p>
          <a:p>
            <a:r>
              <a:rPr lang="en-US" sz="2800" dirty="0"/>
              <a:t>	- with reduction</a:t>
            </a:r>
          </a:p>
        </p:txBody>
      </p:sp>
      <p:sp>
        <p:nvSpPr>
          <p:cNvPr id="3" name="Alternate Process 2">
            <a:hlinkClick r:id="rId6" action="ppaction://hlinksldjump" highlightClick="1"/>
            <a:extLst>
              <a:ext uri="{FF2B5EF4-FFF2-40B4-BE49-F238E27FC236}">
                <a16:creationId xmlns:a16="http://schemas.microsoft.com/office/drawing/2014/main" id="{4AE6D38A-1A88-8AB5-F1E3-E011855AD7C8}"/>
              </a:ext>
            </a:extLst>
          </p:cNvPr>
          <p:cNvSpPr/>
          <p:nvPr/>
        </p:nvSpPr>
        <p:spPr>
          <a:xfrm>
            <a:off x="1142325" y="5849008"/>
            <a:ext cx="117092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Right TMJ anterior disc displacement </a:t>
            </a:r>
          </a:p>
          <a:p>
            <a:r>
              <a:rPr lang="en-US" sz="2800" dirty="0"/>
              <a:t>	- without reduction w/ limited opening</a:t>
            </a:r>
          </a:p>
        </p:txBody>
      </p:sp>
    </p:spTree>
    <p:extLst>
      <p:ext uri="{BB962C8B-B14F-4D97-AF65-F5344CB8AC3E}">
        <p14:creationId xmlns:p14="http://schemas.microsoft.com/office/powerpoint/2010/main" val="1955083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50000"/>
              </a:lnSpc>
              <a:buNone/>
            </a:pPr>
            <a:r>
              <a:rPr lang="en-US" dirty="0"/>
              <a:t>Correct. Right masseter myalgia is the secondary TMD diagnosis.</a:t>
            </a:r>
          </a:p>
          <a:p>
            <a:pPr>
              <a:lnSpc>
                <a:spcPct val="100000"/>
              </a:lnSpc>
            </a:pPr>
            <a:r>
              <a:rPr lang="en-US" dirty="0"/>
              <a:t>This is likely due to a protective co-contraction of the masseter muscle to protect the TMJ. </a:t>
            </a:r>
          </a:p>
        </p:txBody>
      </p:sp>
      <p:sp>
        <p:nvSpPr>
          <p:cNvPr id="4" name="Rounded Rectangle 3">
            <a:hlinkClick r:id="rId2" action="ppaction://hlinksldjump" highlightClick="1"/>
            <a:extLst>
              <a:ext uri="{FF2B5EF4-FFF2-40B4-BE49-F238E27FC236}">
                <a16:creationId xmlns:a16="http://schemas.microsoft.com/office/drawing/2014/main" id="{68150DE2-51F4-63DD-30CD-AB99B1AAC02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5CD5497-D8E2-B747-6792-06DBEF46A7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517101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50000"/>
              </a:lnSpc>
              <a:buNone/>
            </a:pPr>
            <a:r>
              <a:rPr lang="en-US" dirty="0"/>
              <a:t>Correct. Right TMJ arthralgia is one of the primary TMD diagnoses.</a:t>
            </a:r>
          </a:p>
          <a:p>
            <a:pPr>
              <a:lnSpc>
                <a:spcPct val="100000"/>
              </a:lnSpc>
            </a:pPr>
            <a:r>
              <a:rPr lang="en-US" dirty="0"/>
              <a:t>This diagnosis denotes the pain to the TMJ with jaw movement and TMJ palpation. </a:t>
            </a:r>
          </a:p>
        </p:txBody>
      </p:sp>
      <p:sp>
        <p:nvSpPr>
          <p:cNvPr id="4" name="Rounded Rectangle 3">
            <a:hlinkClick r:id="rId2" action="ppaction://hlinksldjump" highlightClick="1"/>
            <a:extLst>
              <a:ext uri="{FF2B5EF4-FFF2-40B4-BE49-F238E27FC236}">
                <a16:creationId xmlns:a16="http://schemas.microsoft.com/office/drawing/2014/main" id="{68150DE2-51F4-63DD-30CD-AB99B1AAC02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5CD5497-D8E2-B747-6792-06DBEF46A7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535139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Correct. Right TMJ disc displacement without reduction with limited opening is one of the primary TMD diagnoses.</a:t>
            </a:r>
          </a:p>
          <a:p>
            <a:pPr>
              <a:lnSpc>
                <a:spcPct val="100000"/>
              </a:lnSpc>
            </a:pPr>
            <a:r>
              <a:rPr lang="en-US" dirty="0"/>
              <a:t>This diagnosis accounts for the limited jaw opening, limited left lateral excursive movement, as well as the ipsilateral uncorrected deviation.  This is because the right condyle cannot translate down the articular eminence due to the TMJ disc blocking the movement.</a:t>
            </a:r>
          </a:p>
        </p:txBody>
      </p:sp>
      <p:sp>
        <p:nvSpPr>
          <p:cNvPr id="4" name="Rounded Rectangle 3">
            <a:hlinkClick r:id="rId4" action="ppaction://hlinksldjump" highlightClick="1"/>
            <a:extLst>
              <a:ext uri="{FF2B5EF4-FFF2-40B4-BE49-F238E27FC236}">
                <a16:creationId xmlns:a16="http://schemas.microsoft.com/office/drawing/2014/main" id="{68150DE2-51F4-63DD-30CD-AB99B1AAC02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5" action="ppaction://hlinksldjump" highlightClick="1"/>
            <a:extLst>
              <a:ext uri="{FF2B5EF4-FFF2-40B4-BE49-F238E27FC236}">
                <a16:creationId xmlns:a16="http://schemas.microsoft.com/office/drawing/2014/main" id="{25CD5497-D8E2-B747-6792-06DBEF46A7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pic>
        <p:nvPicPr>
          <p:cNvPr id="6" name="063c72ea-4f74-443e-83d8-f99bf00fadea.MP4">
            <a:hlinkClick r:id="" action="ppaction://media"/>
            <a:extLst>
              <a:ext uri="{FF2B5EF4-FFF2-40B4-BE49-F238E27FC236}">
                <a16:creationId xmlns:a16="http://schemas.microsoft.com/office/drawing/2014/main" id="{69043799-1183-2520-1607-EDE4C044186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27120" y="3988676"/>
            <a:ext cx="4937760" cy="2693331"/>
          </a:xfrm>
          <a:prstGeom prst="rect">
            <a:avLst/>
          </a:prstGeom>
          <a:ln>
            <a:noFill/>
          </a:ln>
          <a:effectLst>
            <a:softEdge rad="112500"/>
          </a:effectLst>
        </p:spPr>
      </p:pic>
    </p:spTree>
    <p:extLst>
      <p:ext uri="{BB962C8B-B14F-4D97-AF65-F5344CB8AC3E}">
        <p14:creationId xmlns:p14="http://schemas.microsoft.com/office/powerpoint/2010/main" val="223898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199" y="1119352"/>
            <a:ext cx="10700657" cy="5738648"/>
          </a:xfrm>
        </p:spPr>
        <p:txBody>
          <a:bodyPr>
            <a:normAutofit/>
          </a:bodyPr>
          <a:lstStyle/>
          <a:p>
            <a:pPr marL="0" indent="0">
              <a:lnSpc>
                <a:spcPct val="150000"/>
              </a:lnSpc>
              <a:buNone/>
            </a:pPr>
            <a:r>
              <a:rPr lang="en-US" dirty="0"/>
              <a:t>Incorrect. The patient does not appear to have Fibromyalgia.</a:t>
            </a:r>
          </a:p>
          <a:p>
            <a:pPr>
              <a:lnSpc>
                <a:spcPct val="110000"/>
              </a:lnSpc>
            </a:pPr>
            <a:r>
              <a:rPr lang="en-US" dirty="0"/>
              <a:t>The patient has a localized pain complaint and does not have other painful or nonpainful symptoms common in fibromyalgia. </a:t>
            </a:r>
          </a:p>
          <a:p>
            <a:pPr marL="457200" lvl="1" indent="0">
              <a:lnSpc>
                <a:spcPct val="100000"/>
              </a:lnSpc>
              <a:buNone/>
            </a:pPr>
            <a:endParaRPr lang="en-US" dirty="0"/>
          </a:p>
        </p:txBody>
      </p:sp>
      <p:sp>
        <p:nvSpPr>
          <p:cNvPr id="6" name="Rounded Rectangle 5">
            <a:hlinkClick r:id="rId2" action="ppaction://hlinksldjump" highlightClick="1"/>
            <a:extLst>
              <a:ext uri="{FF2B5EF4-FFF2-40B4-BE49-F238E27FC236}">
                <a16:creationId xmlns:a16="http://schemas.microsoft.com/office/drawing/2014/main" id="{45C3DFAA-9794-562C-9FB1-F8CE7BF0818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57648B0B-21AD-8C76-D0C1-76491C041413}"/>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400225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28E7CED1-D38A-CB6A-5392-EC11EDF216DA}"/>
                  </a:ext>
                </a:extLst>
              </p:cNvPr>
              <p:cNvGraphicFramePr>
                <a:graphicFrameLocks noChangeAspect="1"/>
              </p:cNvGraphicFramePr>
              <p:nvPr>
                <p:extLst>
                  <p:ext uri="{D42A27DB-BD31-4B8C-83A1-F6EECF244321}">
                    <p14:modId xmlns:p14="http://schemas.microsoft.com/office/powerpoint/2010/main" val="3862034704"/>
                  </p:ext>
                </p:extLst>
              </p:nvPr>
            </p:nvGraphicFramePr>
            <p:xfrm>
              <a:off x="351972" y="623207"/>
              <a:ext cx="3672114" cy="2065564"/>
            </p:xfrm>
            <a:graphic>
              <a:graphicData uri="http://schemas.microsoft.com/office/powerpoint/2016/sectionzoom">
                <psez:sectionZm>
                  <psez:sectionZmObj sectionId="{B07305AF-F96B-8349-859A-2659BF5900BD}">
                    <psez:zmPr id="{DEFE57F3-71A9-4445-98F0-975B600F665A}" transitionDur="1000">
                      <p166:blipFill xmlns:p166="http://schemas.microsoft.com/office/powerpoint/2016/6/main">
                        <a:blip r:embed="rId2"/>
                        <a:stretch>
                          <a:fillRect/>
                        </a:stretch>
                      </p166:blipFill>
                      <p166:spPr xmlns:p166="http://schemas.microsoft.com/office/powerpoint/2016/6/main">
                        <a:xfrm>
                          <a:off x="0" y="0"/>
                          <a:ext cx="3672114" cy="2065564"/>
                        </a:xfrm>
                        <a:prstGeom prst="rect">
                          <a:avLst/>
                        </a:prstGeom>
                        <a:ln w="3175">
                          <a:solidFill>
                            <a:prstClr val="ltGray"/>
                          </a:solidFill>
                        </a:ln>
                      </p166:spPr>
                    </psez:zmPr>
                  </psez:sectionZmObj>
                </psez:sectionZm>
              </a:graphicData>
            </a:graphic>
          </p:graphicFrame>
        </mc:Choice>
        <mc:Fallback xmlns="">
          <p:pic>
            <p:nvPicPr>
              <p:cNvPr id="7" name="Section Zoom 6">
                <a:hlinkClick r:id="rId3" action="ppaction://hlinksldjump"/>
                <a:extLst>
                  <a:ext uri="{FF2B5EF4-FFF2-40B4-BE49-F238E27FC236}">
                    <a16:creationId xmlns:a16="http://schemas.microsoft.com/office/drawing/2014/main" id="{28E7CED1-D38A-CB6A-5392-EC11EDF216DA}"/>
                  </a:ext>
                </a:extLst>
              </p:cNvPr>
              <p:cNvPicPr>
                <a:picLocks noGrp="1" noRot="1" noChangeAspect="1" noMove="1" noResize="1" noEditPoints="1" noAdjustHandles="1" noChangeArrowheads="1" noChangeShapeType="1"/>
              </p:cNvPicPr>
              <p:nvPr/>
            </p:nvPicPr>
            <p:blipFill>
              <a:blip r:embed="rId4"/>
              <a:stretch>
                <a:fillRect/>
              </a:stretch>
            </p:blipFill>
            <p:spPr>
              <a:xfrm>
                <a:off x="351972" y="623207"/>
                <a:ext cx="3672114" cy="2065564"/>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D99B2932-B2F0-72E7-C9B0-193B74DC3F99}"/>
                  </a:ext>
                </a:extLst>
              </p:cNvPr>
              <p:cNvGraphicFramePr>
                <a:graphicFrameLocks noChangeAspect="1"/>
              </p:cNvGraphicFramePr>
              <p:nvPr>
                <p:extLst>
                  <p:ext uri="{D42A27DB-BD31-4B8C-83A1-F6EECF244321}">
                    <p14:modId xmlns:p14="http://schemas.microsoft.com/office/powerpoint/2010/main" val="1889916286"/>
                  </p:ext>
                </p:extLst>
              </p:nvPr>
            </p:nvGraphicFramePr>
            <p:xfrm>
              <a:off x="4259943" y="623207"/>
              <a:ext cx="3672114" cy="2065564"/>
            </p:xfrm>
            <a:graphic>
              <a:graphicData uri="http://schemas.microsoft.com/office/powerpoint/2016/sectionzoom">
                <psez:sectionZm>
                  <psez:sectionZmObj sectionId="{5A53E4B2-D1CF-DE48-9F9D-B9FDF8333EC1}">
                    <psez:zmPr id="{B59184CE-F539-614C-B998-D11EC6420F49}" transitionDur="1000">
                      <p166:blipFill xmlns:p166="http://schemas.microsoft.com/office/powerpoint/2016/6/main">
                        <a:blip r:embed="rId5"/>
                        <a:stretch>
                          <a:fillRect/>
                        </a:stretch>
                      </p166:blipFill>
                      <p166:spPr xmlns:p166="http://schemas.microsoft.com/office/powerpoint/2016/6/main">
                        <a:xfrm>
                          <a:off x="0" y="0"/>
                          <a:ext cx="3672114" cy="2065564"/>
                        </a:xfrm>
                        <a:prstGeom prst="rect">
                          <a:avLst/>
                        </a:prstGeom>
                        <a:ln w="3175">
                          <a:solidFill>
                            <a:prstClr val="ltGray"/>
                          </a:solidFill>
                        </a:ln>
                      </p166:spPr>
                    </psez:zmPr>
                  </psez:sectionZmObj>
                </psez:sectionZm>
              </a:graphicData>
            </a:graphic>
          </p:graphicFrame>
        </mc:Choice>
        <mc:Fallback xmlns="">
          <p:pic>
            <p:nvPicPr>
              <p:cNvPr id="9" name="Section Zoom 8">
                <a:hlinkClick r:id="rId6" action="ppaction://hlinksldjump"/>
                <a:extLst>
                  <a:ext uri="{FF2B5EF4-FFF2-40B4-BE49-F238E27FC236}">
                    <a16:creationId xmlns:a16="http://schemas.microsoft.com/office/drawing/2014/main" id="{D99B2932-B2F0-72E7-C9B0-193B74DC3F99}"/>
                  </a:ext>
                </a:extLst>
              </p:cNvPr>
              <p:cNvPicPr>
                <a:picLocks noGrp="1" noRot="1" noChangeAspect="1" noMove="1" noResize="1" noEditPoints="1" noAdjustHandles="1" noChangeArrowheads="1" noChangeShapeType="1"/>
              </p:cNvPicPr>
              <p:nvPr/>
            </p:nvPicPr>
            <p:blipFill>
              <a:blip r:embed="rId7"/>
              <a:stretch>
                <a:fillRect/>
              </a:stretch>
            </p:blipFill>
            <p:spPr>
              <a:xfrm>
                <a:off x="4259943" y="623207"/>
                <a:ext cx="3672114" cy="2065564"/>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1" name="Section Zoom 10">
                <a:extLst>
                  <a:ext uri="{FF2B5EF4-FFF2-40B4-BE49-F238E27FC236}">
                    <a16:creationId xmlns:a16="http://schemas.microsoft.com/office/drawing/2014/main" id="{EFEF0FE1-72E8-AA09-F3DC-396CFB5D906C}"/>
                  </a:ext>
                </a:extLst>
              </p:cNvPr>
              <p:cNvGraphicFramePr>
                <a:graphicFrameLocks noChangeAspect="1"/>
              </p:cNvGraphicFramePr>
              <p:nvPr>
                <p:extLst>
                  <p:ext uri="{D42A27DB-BD31-4B8C-83A1-F6EECF244321}">
                    <p14:modId xmlns:p14="http://schemas.microsoft.com/office/powerpoint/2010/main" val="804749632"/>
                  </p:ext>
                </p:extLst>
              </p:nvPr>
            </p:nvGraphicFramePr>
            <p:xfrm>
              <a:off x="8167914" y="623207"/>
              <a:ext cx="3672114" cy="2065564"/>
            </p:xfrm>
            <a:graphic>
              <a:graphicData uri="http://schemas.microsoft.com/office/powerpoint/2016/sectionzoom">
                <psez:sectionZm>
                  <psez:sectionZmObj sectionId="{023CFB4A-D12B-EC4C-B05F-205B97DD34EC}">
                    <psez:zmPr id="{42CCEF23-D342-B247-A3B3-E7C8EFC4BAA0}" transitionDur="1000">
                      <p166:blipFill xmlns:p166="http://schemas.microsoft.com/office/powerpoint/2016/6/main">
                        <a:blip r:embed="rId8"/>
                        <a:stretch>
                          <a:fillRect/>
                        </a:stretch>
                      </p166:blipFill>
                      <p166:spPr xmlns:p166="http://schemas.microsoft.com/office/powerpoint/2016/6/main">
                        <a:xfrm>
                          <a:off x="0" y="0"/>
                          <a:ext cx="3672114" cy="2065564"/>
                        </a:xfrm>
                        <a:prstGeom prst="rect">
                          <a:avLst/>
                        </a:prstGeom>
                        <a:ln w="3175">
                          <a:solidFill>
                            <a:prstClr val="ltGray"/>
                          </a:solidFill>
                        </a:ln>
                      </p166:spPr>
                    </psez:zmPr>
                  </psez:sectionZmObj>
                </psez:sectionZm>
              </a:graphicData>
            </a:graphic>
          </p:graphicFrame>
        </mc:Choice>
        <mc:Fallback xmlns="">
          <p:pic>
            <p:nvPicPr>
              <p:cNvPr id="11" name="Section Zoom 10">
                <a:hlinkClick r:id="rId9" action="ppaction://hlinksldjump"/>
                <a:extLst>
                  <a:ext uri="{FF2B5EF4-FFF2-40B4-BE49-F238E27FC236}">
                    <a16:creationId xmlns:a16="http://schemas.microsoft.com/office/drawing/2014/main" id="{EFEF0FE1-72E8-AA09-F3DC-396CFB5D906C}"/>
                  </a:ext>
                </a:extLst>
              </p:cNvPr>
              <p:cNvPicPr>
                <a:picLocks noGrp="1" noRot="1" noChangeAspect="1" noMove="1" noResize="1" noEditPoints="1" noAdjustHandles="1" noChangeArrowheads="1" noChangeShapeType="1"/>
              </p:cNvPicPr>
              <p:nvPr/>
            </p:nvPicPr>
            <p:blipFill>
              <a:blip r:embed="rId10"/>
              <a:stretch>
                <a:fillRect/>
              </a:stretch>
            </p:blipFill>
            <p:spPr>
              <a:xfrm>
                <a:off x="8167914" y="623207"/>
                <a:ext cx="3672114" cy="2065564"/>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3" name="Section Zoom 12">
                <a:extLst>
                  <a:ext uri="{FF2B5EF4-FFF2-40B4-BE49-F238E27FC236}">
                    <a16:creationId xmlns:a16="http://schemas.microsoft.com/office/drawing/2014/main" id="{094B9180-179E-523B-4603-A688620DAC90}"/>
                  </a:ext>
                </a:extLst>
              </p:cNvPr>
              <p:cNvGraphicFramePr>
                <a:graphicFrameLocks noChangeAspect="1"/>
              </p:cNvGraphicFramePr>
              <p:nvPr>
                <p:extLst>
                  <p:ext uri="{D42A27DB-BD31-4B8C-83A1-F6EECF244321}">
                    <p14:modId xmlns:p14="http://schemas.microsoft.com/office/powerpoint/2010/main" val="4150514109"/>
                  </p:ext>
                </p:extLst>
              </p:nvPr>
            </p:nvGraphicFramePr>
            <p:xfrm>
              <a:off x="366486" y="4169229"/>
              <a:ext cx="3672114" cy="2065564"/>
            </p:xfrm>
            <a:graphic>
              <a:graphicData uri="http://schemas.microsoft.com/office/powerpoint/2016/sectionzoom">
                <psez:sectionZm>
                  <psez:sectionZmObj sectionId="{C5098673-4D97-BF41-BDEE-985D95E9FB34}">
                    <psez:zmPr id="{F686E9D6-9F47-DF4F-875C-BA1A0983D128}" transitionDur="1000">
                      <p166:blipFill xmlns:p166="http://schemas.microsoft.com/office/powerpoint/2016/6/main">
                        <a:blip r:embed="rId11"/>
                        <a:stretch>
                          <a:fillRect/>
                        </a:stretch>
                      </p166:blipFill>
                      <p166:spPr xmlns:p166="http://schemas.microsoft.com/office/powerpoint/2016/6/main">
                        <a:xfrm>
                          <a:off x="0" y="0"/>
                          <a:ext cx="3672114" cy="2065564"/>
                        </a:xfrm>
                        <a:prstGeom prst="rect">
                          <a:avLst/>
                        </a:prstGeom>
                        <a:ln w="3175">
                          <a:solidFill>
                            <a:prstClr val="ltGray"/>
                          </a:solidFill>
                        </a:ln>
                      </p166:spPr>
                    </psez:zmPr>
                  </psez:sectionZmObj>
                </psez:sectionZm>
              </a:graphicData>
            </a:graphic>
          </p:graphicFrame>
        </mc:Choice>
        <mc:Fallback xmlns="">
          <p:pic>
            <p:nvPicPr>
              <p:cNvPr id="13" name="Section Zoom 12">
                <a:hlinkClick r:id="rId12" action="ppaction://hlinksldjump"/>
                <a:extLst>
                  <a:ext uri="{FF2B5EF4-FFF2-40B4-BE49-F238E27FC236}">
                    <a16:creationId xmlns:a16="http://schemas.microsoft.com/office/drawing/2014/main" id="{094B9180-179E-523B-4603-A688620DAC90}"/>
                  </a:ext>
                </a:extLst>
              </p:cNvPr>
              <p:cNvPicPr>
                <a:picLocks noGrp="1" noRot="1" noChangeAspect="1" noMove="1" noResize="1" noEditPoints="1" noAdjustHandles="1" noChangeArrowheads="1" noChangeShapeType="1"/>
              </p:cNvPicPr>
              <p:nvPr/>
            </p:nvPicPr>
            <p:blipFill>
              <a:blip r:embed="rId13"/>
              <a:stretch>
                <a:fillRect/>
              </a:stretch>
            </p:blipFill>
            <p:spPr>
              <a:xfrm>
                <a:off x="366486" y="4169229"/>
                <a:ext cx="3672114" cy="2065564"/>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5" name="Section Zoom 14">
                <a:extLst>
                  <a:ext uri="{FF2B5EF4-FFF2-40B4-BE49-F238E27FC236}">
                    <a16:creationId xmlns:a16="http://schemas.microsoft.com/office/drawing/2014/main" id="{E4AEB915-EDA6-E98D-3C86-41E968DDB1F5}"/>
                  </a:ext>
                </a:extLst>
              </p:cNvPr>
              <p:cNvGraphicFramePr>
                <a:graphicFrameLocks noChangeAspect="1"/>
              </p:cNvGraphicFramePr>
              <p:nvPr>
                <p:extLst>
                  <p:ext uri="{D42A27DB-BD31-4B8C-83A1-F6EECF244321}">
                    <p14:modId xmlns:p14="http://schemas.microsoft.com/office/powerpoint/2010/main" val="3817843310"/>
                  </p:ext>
                </p:extLst>
              </p:nvPr>
            </p:nvGraphicFramePr>
            <p:xfrm>
              <a:off x="4259943" y="4169229"/>
              <a:ext cx="3672114" cy="2065564"/>
            </p:xfrm>
            <a:graphic>
              <a:graphicData uri="http://schemas.microsoft.com/office/powerpoint/2016/sectionzoom">
                <psez:sectionZm>
                  <psez:sectionZmObj sectionId="{0FA25513-7622-D042-9F2E-E6BAD8B5E582}">
                    <psez:zmPr id="{1456E36D-D7F1-6C46-9D69-234094D66493}" transitionDur="1000">
                      <p166:blipFill xmlns:p166="http://schemas.microsoft.com/office/powerpoint/2016/6/main">
                        <a:blip r:embed="rId14"/>
                        <a:stretch>
                          <a:fillRect/>
                        </a:stretch>
                      </p166:blipFill>
                      <p166:spPr xmlns:p166="http://schemas.microsoft.com/office/powerpoint/2016/6/main">
                        <a:xfrm>
                          <a:off x="0" y="0"/>
                          <a:ext cx="3672114" cy="2065564"/>
                        </a:xfrm>
                        <a:prstGeom prst="rect">
                          <a:avLst/>
                        </a:prstGeom>
                        <a:ln w="3175">
                          <a:solidFill>
                            <a:prstClr val="ltGray"/>
                          </a:solidFill>
                        </a:ln>
                      </p166:spPr>
                    </psez:zmPr>
                  </psez:sectionZmObj>
                </psez:sectionZm>
              </a:graphicData>
            </a:graphic>
          </p:graphicFrame>
        </mc:Choice>
        <mc:Fallback xmlns="">
          <p:pic>
            <p:nvPicPr>
              <p:cNvPr id="15" name="Section Zoom 14">
                <a:hlinkClick r:id="rId15" action="ppaction://hlinksldjump"/>
                <a:extLst>
                  <a:ext uri="{FF2B5EF4-FFF2-40B4-BE49-F238E27FC236}">
                    <a16:creationId xmlns:a16="http://schemas.microsoft.com/office/drawing/2014/main" id="{E4AEB915-EDA6-E98D-3C86-41E968DDB1F5}"/>
                  </a:ext>
                </a:extLst>
              </p:cNvPr>
              <p:cNvPicPr>
                <a:picLocks noGrp="1" noRot="1" noChangeAspect="1" noMove="1" noResize="1" noEditPoints="1" noAdjustHandles="1" noChangeArrowheads="1" noChangeShapeType="1"/>
              </p:cNvPicPr>
              <p:nvPr/>
            </p:nvPicPr>
            <p:blipFill>
              <a:blip r:embed="rId16"/>
              <a:stretch>
                <a:fillRect/>
              </a:stretch>
            </p:blipFill>
            <p:spPr>
              <a:xfrm>
                <a:off x="4259943" y="4169229"/>
                <a:ext cx="3672114" cy="2065564"/>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7" name="Section Zoom 16">
                <a:extLst>
                  <a:ext uri="{FF2B5EF4-FFF2-40B4-BE49-F238E27FC236}">
                    <a16:creationId xmlns:a16="http://schemas.microsoft.com/office/drawing/2014/main" id="{20CECD1B-0B54-6507-98CB-245A8DD7CF4B}"/>
                  </a:ext>
                </a:extLst>
              </p:cNvPr>
              <p:cNvGraphicFramePr>
                <a:graphicFrameLocks noChangeAspect="1"/>
              </p:cNvGraphicFramePr>
              <p:nvPr>
                <p:extLst>
                  <p:ext uri="{D42A27DB-BD31-4B8C-83A1-F6EECF244321}">
                    <p14:modId xmlns:p14="http://schemas.microsoft.com/office/powerpoint/2010/main" val="1584797085"/>
                  </p:ext>
                </p:extLst>
              </p:nvPr>
            </p:nvGraphicFramePr>
            <p:xfrm>
              <a:off x="8153400" y="4169229"/>
              <a:ext cx="3672114" cy="2065564"/>
            </p:xfrm>
            <a:graphic>
              <a:graphicData uri="http://schemas.microsoft.com/office/powerpoint/2016/sectionzoom">
                <psez:sectionZm>
                  <psez:sectionZmObj sectionId="{1BFAFFE0-DB6F-9C48-8FD8-B30BFBD16461}">
                    <psez:zmPr id="{53411C38-AAA6-DE49-828C-FD28A5D5318E}" transitionDur="1000">
                      <p166:blipFill xmlns:p166="http://schemas.microsoft.com/office/powerpoint/2016/6/main">
                        <a:blip r:embed="rId17"/>
                        <a:stretch>
                          <a:fillRect/>
                        </a:stretch>
                      </p166:blipFill>
                      <p166:spPr xmlns:p166="http://schemas.microsoft.com/office/powerpoint/2016/6/main">
                        <a:xfrm>
                          <a:off x="0" y="0"/>
                          <a:ext cx="3672114" cy="2065564"/>
                        </a:xfrm>
                        <a:prstGeom prst="rect">
                          <a:avLst/>
                        </a:prstGeom>
                        <a:ln w="3175">
                          <a:solidFill>
                            <a:prstClr val="ltGray"/>
                          </a:solidFill>
                        </a:ln>
                      </p166:spPr>
                    </psez:zmPr>
                  </psez:sectionZmObj>
                </psez:sectionZm>
              </a:graphicData>
            </a:graphic>
          </p:graphicFrame>
        </mc:Choice>
        <mc:Fallback xmlns="">
          <p:pic>
            <p:nvPicPr>
              <p:cNvPr id="17" name="Section Zoom 16">
                <a:hlinkClick r:id="rId18" action="ppaction://hlinksldjump"/>
                <a:extLst>
                  <a:ext uri="{FF2B5EF4-FFF2-40B4-BE49-F238E27FC236}">
                    <a16:creationId xmlns:a16="http://schemas.microsoft.com/office/drawing/2014/main" id="{20CECD1B-0B54-6507-98CB-245A8DD7CF4B}"/>
                  </a:ext>
                </a:extLst>
              </p:cNvPr>
              <p:cNvPicPr>
                <a:picLocks noGrp="1" noRot="1" noChangeAspect="1" noMove="1" noResize="1" noEditPoints="1" noAdjustHandles="1" noChangeArrowheads="1" noChangeShapeType="1"/>
              </p:cNvPicPr>
              <p:nvPr/>
            </p:nvPicPr>
            <p:blipFill>
              <a:blip r:embed="rId19"/>
              <a:stretch>
                <a:fillRect/>
              </a:stretch>
            </p:blipFill>
            <p:spPr>
              <a:xfrm>
                <a:off x="8153400" y="4169229"/>
                <a:ext cx="3672114" cy="2065564"/>
              </a:xfrm>
              <a:prstGeom prst="rect">
                <a:avLst/>
              </a:prstGeom>
              <a:ln w="3175">
                <a:solidFill>
                  <a:prstClr val="ltGray"/>
                </a:solidFill>
              </a:ln>
            </p:spPr>
          </p:pic>
        </mc:Fallback>
      </mc:AlternateContent>
      <p:sp>
        <p:nvSpPr>
          <p:cNvPr id="18" name="TextBox 17">
            <a:extLst>
              <a:ext uri="{FF2B5EF4-FFF2-40B4-BE49-F238E27FC236}">
                <a16:creationId xmlns:a16="http://schemas.microsoft.com/office/drawing/2014/main" id="{53527C29-3CB5-DE0B-1A51-8445E3ADD227}"/>
              </a:ext>
            </a:extLst>
          </p:cNvPr>
          <p:cNvSpPr txBox="1"/>
          <p:nvPr/>
        </p:nvSpPr>
        <p:spPr>
          <a:xfrm>
            <a:off x="2869540" y="2982724"/>
            <a:ext cx="6452920" cy="892552"/>
          </a:xfrm>
          <a:prstGeom prst="rect">
            <a:avLst/>
          </a:prstGeom>
          <a:noFill/>
        </p:spPr>
        <p:txBody>
          <a:bodyPr wrap="none" rtlCol="0">
            <a:spAutoFit/>
          </a:bodyPr>
          <a:lstStyle/>
          <a:p>
            <a:pPr algn="ctr"/>
            <a:r>
              <a:rPr lang="en-US" sz="2800" dirty="0"/>
              <a:t>SELECT THE CASE YOU WANT TO WORK ON</a:t>
            </a:r>
          </a:p>
          <a:p>
            <a:pPr algn="ctr"/>
            <a:r>
              <a:rPr lang="en-US" sz="2400" dirty="0"/>
              <a:t>(It is recommended you work sequentially)</a:t>
            </a:r>
          </a:p>
        </p:txBody>
      </p:sp>
    </p:spTree>
    <p:extLst>
      <p:ext uri="{BB962C8B-B14F-4D97-AF65-F5344CB8AC3E}">
        <p14:creationId xmlns:p14="http://schemas.microsoft.com/office/powerpoint/2010/main" val="3594613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199" y="1119352"/>
            <a:ext cx="10700657" cy="5738648"/>
          </a:xfrm>
        </p:spPr>
        <p:txBody>
          <a:bodyPr>
            <a:normAutofit/>
          </a:bodyPr>
          <a:lstStyle/>
          <a:p>
            <a:pPr marL="0" indent="0">
              <a:lnSpc>
                <a:spcPct val="100000"/>
              </a:lnSpc>
              <a:buNone/>
            </a:pPr>
            <a:r>
              <a:rPr lang="en-US" dirty="0"/>
              <a:t>Incorrect.</a:t>
            </a:r>
            <a:r>
              <a:rPr lang="en-US" b="1" dirty="0"/>
              <a:t> </a:t>
            </a:r>
            <a:r>
              <a:rPr lang="en-US" dirty="0"/>
              <a:t>The patient does not have a TMJ Disc Displacement with Reduction.</a:t>
            </a:r>
          </a:p>
          <a:p>
            <a:pPr>
              <a:lnSpc>
                <a:spcPct val="100000"/>
              </a:lnSpc>
            </a:pPr>
            <a:r>
              <a:rPr lang="en-US" dirty="0"/>
              <a:t>The patient has a history consistent with this condition, but it appears to have progressed to a disc displacement without reduction 1-month ago with the onset of the chief complaint.  Thankfully, this transition does not happen to most people with a disc displacement with reduction.  </a:t>
            </a:r>
          </a:p>
          <a:p>
            <a:pPr marL="457200" lvl="1" indent="0">
              <a:lnSpc>
                <a:spcPct val="100000"/>
              </a:lnSpc>
              <a:buNone/>
            </a:pPr>
            <a:endParaRPr lang="en-US" dirty="0"/>
          </a:p>
        </p:txBody>
      </p:sp>
      <p:sp>
        <p:nvSpPr>
          <p:cNvPr id="6" name="Rounded Rectangle 5">
            <a:hlinkClick r:id="rId2" action="ppaction://hlinksldjump" highlightClick="1"/>
            <a:extLst>
              <a:ext uri="{FF2B5EF4-FFF2-40B4-BE49-F238E27FC236}">
                <a16:creationId xmlns:a16="http://schemas.microsoft.com/office/drawing/2014/main" id="{45C3DFAA-9794-562C-9FB1-F8CE7BF0818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57648B0B-21AD-8C76-D0C1-76491C041413}"/>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936849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Potential Perpetuating Factors</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19501"/>
            <a:ext cx="11227676" cy="5202621"/>
          </a:xfrm>
        </p:spPr>
        <p:txBody>
          <a:bodyPr>
            <a:normAutofit/>
          </a:bodyPr>
          <a:lstStyle/>
          <a:p>
            <a:pPr>
              <a:lnSpc>
                <a:spcPct val="150000"/>
              </a:lnSpc>
            </a:pPr>
            <a:r>
              <a:rPr lang="en-US" b="1" spc="300" dirty="0"/>
              <a:t>Oral Parafunction</a:t>
            </a:r>
          </a:p>
          <a:p>
            <a:pPr lvl="1">
              <a:lnSpc>
                <a:spcPct val="150000"/>
              </a:lnSpc>
            </a:pPr>
            <a:r>
              <a:rPr lang="en-US" spc="300" dirty="0"/>
              <a:t>Teeth together (especially when weightlifting)</a:t>
            </a:r>
          </a:p>
          <a:p>
            <a:pPr>
              <a:lnSpc>
                <a:spcPct val="150000"/>
              </a:lnSpc>
            </a:pPr>
            <a:r>
              <a:rPr lang="en-US" b="1" spc="300" dirty="0"/>
              <a:t>Stimulants</a:t>
            </a:r>
          </a:p>
          <a:p>
            <a:pPr lvl="1">
              <a:lnSpc>
                <a:spcPct val="150000"/>
              </a:lnSpc>
            </a:pPr>
            <a:r>
              <a:rPr lang="en-US" spc="300" dirty="0"/>
              <a:t>Energy and Pre-workout drinks</a:t>
            </a:r>
          </a:p>
          <a:p>
            <a:pPr lvl="1">
              <a:lnSpc>
                <a:spcPct val="150000"/>
              </a:lnSpc>
            </a:pPr>
            <a:r>
              <a:rPr lang="en-US" spc="300" dirty="0"/>
              <a:t>Methylphenidate</a:t>
            </a:r>
          </a:p>
          <a:p>
            <a:pPr>
              <a:lnSpc>
                <a:spcPct val="150000"/>
              </a:lnSpc>
            </a:pPr>
            <a:r>
              <a:rPr lang="en-US" b="1" spc="300" dirty="0"/>
              <a:t>Headache History</a:t>
            </a:r>
          </a:p>
          <a:p>
            <a:pPr lvl="1">
              <a:lnSpc>
                <a:spcPct val="150000"/>
              </a:lnSpc>
            </a:pPr>
            <a:r>
              <a:rPr lang="en-US" spc="300" dirty="0"/>
              <a:t>Prolonged history of frequent episodic tension type headache</a:t>
            </a:r>
          </a:p>
        </p:txBody>
      </p:sp>
      <p:sp>
        <p:nvSpPr>
          <p:cNvPr id="4" name="Rounded Rectangle 3">
            <a:extLst>
              <a:ext uri="{FF2B5EF4-FFF2-40B4-BE49-F238E27FC236}">
                <a16:creationId xmlns:a16="http://schemas.microsoft.com/office/drawing/2014/main" id="{F2047BA8-E362-8DB5-2326-4930AC9C1C85}"/>
              </a:ext>
            </a:extLst>
          </p:cNvPr>
          <p:cNvSpPr/>
          <p:nvPr/>
        </p:nvSpPr>
        <p:spPr>
          <a:xfrm>
            <a:off x="126124" y="1288869"/>
            <a:ext cx="11939752" cy="529481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Think about potential perpetuating factors that may impact this patient's prognosis.</a:t>
            </a:r>
          </a:p>
          <a:p>
            <a:pPr algn="ctr"/>
            <a:endParaRPr lang="en-US" sz="3600" dirty="0"/>
          </a:p>
          <a:p>
            <a:pPr algn="ctr"/>
            <a:r>
              <a:rPr lang="en-US" sz="3600" dirty="0"/>
              <a:t>Once you have considered these, click on this box to reveal factors that should be considered.</a:t>
            </a:r>
          </a:p>
        </p:txBody>
      </p:sp>
    </p:spTree>
    <p:extLst>
      <p:ext uri="{BB962C8B-B14F-4D97-AF65-F5344CB8AC3E}">
        <p14:creationId xmlns:p14="http://schemas.microsoft.com/office/powerpoint/2010/main" val="353362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1FF8-3B5B-70C5-FB24-81886CC64534}"/>
              </a:ext>
            </a:extLst>
          </p:cNvPr>
          <p:cNvSpPr>
            <a:spLocks noGrp="1"/>
          </p:cNvSpPr>
          <p:nvPr>
            <p:ph type="ctrTitle"/>
          </p:nvPr>
        </p:nvSpPr>
        <p:spPr>
          <a:xfrm>
            <a:off x="3048000" y="1693995"/>
            <a:ext cx="9144000" cy="1368589"/>
          </a:xfrm>
        </p:spPr>
        <p:txBody>
          <a:bodyPr/>
          <a:lstStyle/>
          <a:p>
            <a:r>
              <a:rPr lang="en-US" dirty="0"/>
              <a:t>Case 3 - Julie</a:t>
            </a:r>
          </a:p>
        </p:txBody>
      </p:sp>
      <p:sp>
        <p:nvSpPr>
          <p:cNvPr id="3" name="Subtitle 2">
            <a:extLst>
              <a:ext uri="{FF2B5EF4-FFF2-40B4-BE49-F238E27FC236}">
                <a16:creationId xmlns:a16="http://schemas.microsoft.com/office/drawing/2014/main" id="{8001835C-6CB8-C9AA-928B-E7E1705CCFEC}"/>
              </a:ext>
            </a:extLst>
          </p:cNvPr>
          <p:cNvSpPr>
            <a:spLocks noGrp="1"/>
          </p:cNvSpPr>
          <p:nvPr>
            <p:ph type="subTitle" idx="1"/>
          </p:nvPr>
        </p:nvSpPr>
        <p:spPr>
          <a:xfrm>
            <a:off x="536448" y="4684926"/>
            <a:ext cx="11119104" cy="2945067"/>
          </a:xfrm>
        </p:spPr>
        <p:txBody>
          <a:bodyPr>
            <a:normAutofit/>
          </a:bodyPr>
          <a:lstStyle/>
          <a:p>
            <a:r>
              <a:rPr lang="en-US" sz="3600" dirty="0"/>
              <a:t>A 40-year-old female presents with a chief complaint of:</a:t>
            </a:r>
          </a:p>
          <a:p>
            <a:r>
              <a:rPr lang="en-US" sz="3600" dirty="0"/>
              <a:t>“My TMJ hurts.”</a:t>
            </a:r>
          </a:p>
        </p:txBody>
      </p:sp>
      <p:sp>
        <p:nvSpPr>
          <p:cNvPr id="4" name="Freeform 7">
            <a:extLst>
              <a:ext uri="{FF2B5EF4-FFF2-40B4-BE49-F238E27FC236}">
                <a16:creationId xmlns:a16="http://schemas.microsoft.com/office/drawing/2014/main" id="{52250A39-F722-F2ED-D610-14A574FC999A}"/>
              </a:ext>
            </a:extLst>
          </p:cNvPr>
          <p:cNvSpPr>
            <a:spLocks noChangeAspect="1"/>
          </p:cNvSpPr>
          <p:nvPr/>
        </p:nvSpPr>
        <p:spPr>
          <a:xfrm>
            <a:off x="749809" y="71653"/>
            <a:ext cx="3213892" cy="3933419"/>
          </a:xfrm>
          <a:prstGeom prst="roundRect">
            <a:avLst/>
          </a:prstGeom>
          <a:blipFill>
            <a:blip r:embed="rId3" cstate="screen">
              <a:alphaModFix amt="70000"/>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371767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568768"/>
            <a:ext cx="10779034" cy="4817201"/>
          </a:xfrm>
        </p:spPr>
        <p:txBody>
          <a:bodyPr/>
          <a:lstStyle/>
          <a:p>
            <a:pPr marL="0" indent="0">
              <a:buNone/>
            </a:pPr>
            <a:r>
              <a:rPr lang="en-US" spc="300" dirty="0"/>
              <a:t>”My TMJ has hurt for a few months and is starting to make weird noises.” </a:t>
            </a:r>
          </a:p>
          <a:p>
            <a:endParaRPr lang="en-US" spc="300" dirty="0"/>
          </a:p>
          <a:p>
            <a:r>
              <a:rPr lang="en-US" spc="300" dirty="0"/>
              <a:t>Impact: </a:t>
            </a:r>
          </a:p>
          <a:p>
            <a:pPr lvl="1">
              <a:spcAft>
                <a:spcPts val="600"/>
              </a:spcAft>
            </a:pPr>
            <a:r>
              <a:rPr lang="en-US" sz="2800" spc="300" dirty="0"/>
              <a:t>Moderate impact on function</a:t>
            </a:r>
          </a:p>
          <a:p>
            <a:pPr lvl="2"/>
            <a:r>
              <a:rPr lang="en-US" sz="2400" spc="300" dirty="0"/>
              <a:t>Difficulty opening to chew food, singing in church choir, intimacy with spouse</a:t>
            </a:r>
          </a:p>
          <a:p>
            <a:pPr marL="457200" lvl="1" indent="0">
              <a:buNone/>
            </a:pPr>
            <a:endParaRPr lang="en-US" spc="300" dirty="0"/>
          </a:p>
        </p:txBody>
      </p:sp>
    </p:spTree>
    <p:extLst>
      <p:ext uri="{BB962C8B-B14F-4D97-AF65-F5344CB8AC3E}">
        <p14:creationId xmlns:p14="http://schemas.microsoft.com/office/powerpoint/2010/main" val="2837845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01783"/>
            <a:ext cx="11092543" cy="5944235"/>
          </a:xfrm>
        </p:spPr>
        <p:txBody>
          <a:bodyPr>
            <a:normAutofit/>
          </a:bodyPr>
          <a:lstStyle/>
          <a:p>
            <a:pPr>
              <a:lnSpc>
                <a:spcPct val="150000"/>
              </a:lnSpc>
            </a:pPr>
            <a:r>
              <a:rPr lang="en-US" b="1" spc="300" dirty="0"/>
              <a:t>Location of Pain: </a:t>
            </a:r>
            <a:r>
              <a:rPr lang="en-US" spc="300" dirty="0"/>
              <a:t>Left TMJ area</a:t>
            </a:r>
          </a:p>
          <a:p>
            <a:pPr>
              <a:lnSpc>
                <a:spcPct val="150000"/>
              </a:lnSpc>
            </a:pPr>
            <a:r>
              <a:rPr lang="en-US" b="1" spc="300" dirty="0"/>
              <a:t>Quality: </a:t>
            </a:r>
            <a:r>
              <a:rPr lang="en-US" spc="300" dirty="0"/>
              <a:t>Sharp with jaw use; dull at baseline </a:t>
            </a:r>
          </a:p>
          <a:p>
            <a:pPr>
              <a:lnSpc>
                <a:spcPct val="150000"/>
              </a:lnSpc>
            </a:pPr>
            <a:r>
              <a:rPr lang="en-US" b="1" spc="300" dirty="0"/>
              <a:t>Intensity: </a:t>
            </a:r>
            <a:r>
              <a:rPr lang="en-US" spc="300" dirty="0"/>
              <a:t>now – 2/10; average – 3/10; worst – 5/10</a:t>
            </a:r>
          </a:p>
          <a:p>
            <a:pPr>
              <a:lnSpc>
                <a:spcPct val="150000"/>
              </a:lnSpc>
            </a:pPr>
            <a:r>
              <a:rPr lang="en-US" b="1" spc="300" dirty="0"/>
              <a:t>Frequency: </a:t>
            </a:r>
            <a:r>
              <a:rPr lang="en-US" spc="300" dirty="0"/>
              <a:t>Daily</a:t>
            </a:r>
          </a:p>
          <a:p>
            <a:pPr>
              <a:lnSpc>
                <a:spcPct val="150000"/>
              </a:lnSpc>
            </a:pPr>
            <a:r>
              <a:rPr lang="en-US" b="1" spc="300" dirty="0"/>
              <a:t>Duration: </a:t>
            </a:r>
            <a:r>
              <a:rPr lang="en-US" spc="300" dirty="0"/>
              <a:t>Constant ache; Seconds to minutes of sharp pain</a:t>
            </a:r>
          </a:p>
          <a:p>
            <a:pPr>
              <a:lnSpc>
                <a:spcPct val="150000"/>
              </a:lnSpc>
            </a:pPr>
            <a:r>
              <a:rPr lang="en-US" b="1" spc="300" dirty="0"/>
              <a:t>Pattern: </a:t>
            </a:r>
            <a:r>
              <a:rPr lang="en-US" spc="300" dirty="0"/>
              <a:t>None</a:t>
            </a:r>
            <a:endParaRPr lang="en-US" b="1" spc="300" dirty="0"/>
          </a:p>
        </p:txBody>
      </p:sp>
    </p:spTree>
    <p:extLst>
      <p:ext uri="{BB962C8B-B14F-4D97-AF65-F5344CB8AC3E}">
        <p14:creationId xmlns:p14="http://schemas.microsoft.com/office/powerpoint/2010/main" val="496614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97577"/>
            <a:ext cx="10891345" cy="5944235"/>
          </a:xfrm>
        </p:spPr>
        <p:txBody>
          <a:bodyPr>
            <a:normAutofit/>
          </a:bodyPr>
          <a:lstStyle/>
          <a:p>
            <a:pPr>
              <a:lnSpc>
                <a:spcPct val="150000"/>
              </a:lnSpc>
            </a:pPr>
            <a:r>
              <a:rPr lang="en-US" b="1" spc="300" dirty="0"/>
              <a:t>Initiating: </a:t>
            </a:r>
            <a:r>
              <a:rPr lang="en-US" spc="300" dirty="0"/>
              <a:t>Jaw</a:t>
            </a:r>
            <a:r>
              <a:rPr lang="en-US" b="1" spc="300" dirty="0"/>
              <a:t> </a:t>
            </a:r>
            <a:r>
              <a:rPr lang="en-US" spc="300" dirty="0"/>
              <a:t>movement</a:t>
            </a:r>
          </a:p>
          <a:p>
            <a:pPr>
              <a:lnSpc>
                <a:spcPct val="150000"/>
              </a:lnSpc>
            </a:pPr>
            <a:r>
              <a:rPr lang="en-US" b="1" spc="300" dirty="0"/>
              <a:t>Aggravating: </a:t>
            </a:r>
            <a:r>
              <a:rPr lang="en-US" spc="300" dirty="0"/>
              <a:t>Jaw movement</a:t>
            </a:r>
          </a:p>
          <a:p>
            <a:pPr>
              <a:lnSpc>
                <a:spcPct val="150000"/>
              </a:lnSpc>
            </a:pPr>
            <a:r>
              <a:rPr lang="en-US" b="1" spc="300" dirty="0"/>
              <a:t>Alleviating: </a:t>
            </a:r>
            <a:r>
              <a:rPr lang="en-US" spc="300" dirty="0"/>
              <a:t>Jaw rest</a:t>
            </a:r>
          </a:p>
          <a:p>
            <a:pPr>
              <a:lnSpc>
                <a:spcPct val="150000"/>
              </a:lnSpc>
            </a:pPr>
            <a:r>
              <a:rPr lang="en-US" b="1" spc="300" dirty="0"/>
              <a:t>Associated Symptoms: “</a:t>
            </a:r>
            <a:r>
              <a:rPr lang="en-US" spc="300" dirty="0"/>
              <a:t>Sandpaper” noise in left TMJ</a:t>
            </a:r>
          </a:p>
        </p:txBody>
      </p:sp>
    </p:spTree>
    <p:extLst>
      <p:ext uri="{BB962C8B-B14F-4D97-AF65-F5344CB8AC3E}">
        <p14:creationId xmlns:p14="http://schemas.microsoft.com/office/powerpoint/2010/main" val="2650388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Medical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62743"/>
            <a:ext cx="11258006" cy="5465264"/>
          </a:xfrm>
        </p:spPr>
        <p:txBody>
          <a:bodyPr>
            <a:normAutofit/>
          </a:bodyPr>
          <a:lstStyle/>
          <a:p>
            <a:pPr>
              <a:lnSpc>
                <a:spcPct val="150000"/>
              </a:lnSpc>
            </a:pPr>
            <a:r>
              <a:rPr lang="en-US" b="1" spc="300" dirty="0"/>
              <a:t>Global Health:</a:t>
            </a:r>
            <a:r>
              <a:rPr lang="en-US" spc="300" dirty="0"/>
              <a:t> Hypercholesterolemia x 2 years </a:t>
            </a:r>
          </a:p>
          <a:p>
            <a:pPr>
              <a:lnSpc>
                <a:spcPct val="150000"/>
              </a:lnSpc>
            </a:pPr>
            <a:r>
              <a:rPr lang="en-US" b="1" spc="300" dirty="0"/>
              <a:t>Trauma and Surgical History: </a:t>
            </a:r>
            <a:r>
              <a:rPr lang="en-US" spc="300" dirty="0"/>
              <a:t>None</a:t>
            </a:r>
            <a:endParaRPr lang="en-US" b="1" spc="300" dirty="0"/>
          </a:p>
          <a:p>
            <a:pPr>
              <a:lnSpc>
                <a:spcPct val="150000"/>
              </a:lnSpc>
            </a:pPr>
            <a:r>
              <a:rPr lang="en-US" b="1" spc="300" dirty="0"/>
              <a:t>Medications: </a:t>
            </a:r>
            <a:r>
              <a:rPr lang="en-US" spc="300" dirty="0"/>
              <a:t>Simvastatin daily</a:t>
            </a:r>
          </a:p>
          <a:p>
            <a:pPr>
              <a:lnSpc>
                <a:spcPct val="150000"/>
              </a:lnSpc>
            </a:pPr>
            <a:r>
              <a:rPr lang="en-US" b="1" spc="300" dirty="0"/>
              <a:t>Allergies: </a:t>
            </a:r>
            <a:r>
              <a:rPr lang="en-US" spc="300" dirty="0"/>
              <a:t>None</a:t>
            </a:r>
          </a:p>
          <a:p>
            <a:pPr>
              <a:lnSpc>
                <a:spcPct val="150000"/>
              </a:lnSpc>
            </a:pPr>
            <a:r>
              <a:rPr lang="en-US" b="1" spc="300" dirty="0"/>
              <a:t>Family Medical History: </a:t>
            </a:r>
            <a:r>
              <a:rPr lang="en-US" spc="300" dirty="0"/>
              <a:t>Maternal breast cancer</a:t>
            </a:r>
          </a:p>
          <a:p>
            <a:pPr>
              <a:lnSpc>
                <a:spcPct val="150000"/>
              </a:lnSpc>
            </a:pPr>
            <a:r>
              <a:rPr lang="en-US" b="1" spc="300" dirty="0"/>
              <a:t>Other Pain(s): </a:t>
            </a:r>
            <a:r>
              <a:rPr lang="en-US" spc="300" dirty="0"/>
              <a:t>None</a:t>
            </a:r>
            <a:endParaRPr lang="en-US" sz="2800" spc="300" dirty="0"/>
          </a:p>
          <a:p>
            <a:pPr lvl="1">
              <a:lnSpc>
                <a:spcPct val="150000"/>
              </a:lnSpc>
            </a:pPr>
            <a:endParaRPr lang="en-US" b="1" spc="300" dirty="0"/>
          </a:p>
        </p:txBody>
      </p:sp>
    </p:spTree>
    <p:extLst>
      <p:ext uri="{BB962C8B-B14F-4D97-AF65-F5344CB8AC3E}">
        <p14:creationId xmlns:p14="http://schemas.microsoft.com/office/powerpoint/2010/main" val="1922144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Psychosocial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158240"/>
            <a:ext cx="11027979" cy="5620933"/>
          </a:xfrm>
        </p:spPr>
        <p:txBody>
          <a:bodyPr>
            <a:normAutofit/>
          </a:bodyPr>
          <a:lstStyle/>
          <a:p>
            <a:pPr>
              <a:lnSpc>
                <a:spcPct val="150000"/>
              </a:lnSpc>
            </a:pPr>
            <a:r>
              <a:rPr lang="en-US" b="1" spc="300" dirty="0"/>
              <a:t>Social History:</a:t>
            </a:r>
            <a:endParaRPr lang="en-US" spc="300" dirty="0"/>
          </a:p>
          <a:p>
            <a:pPr lvl="1">
              <a:lnSpc>
                <a:spcPct val="150000"/>
              </a:lnSpc>
            </a:pPr>
            <a:r>
              <a:rPr lang="en-US" sz="2800" spc="300" dirty="0"/>
              <a:t>Married, 3 children (years 10, 8, 6)</a:t>
            </a:r>
          </a:p>
          <a:p>
            <a:pPr lvl="1">
              <a:lnSpc>
                <a:spcPct val="150000"/>
              </a:lnSpc>
            </a:pPr>
            <a:r>
              <a:rPr lang="en-US" sz="2800" spc="300" dirty="0"/>
              <a:t>Legal secretary</a:t>
            </a:r>
          </a:p>
          <a:p>
            <a:pPr>
              <a:lnSpc>
                <a:spcPct val="150000"/>
              </a:lnSpc>
            </a:pPr>
            <a:r>
              <a:rPr lang="en-US" b="1" spc="300" dirty="0"/>
              <a:t>Psychological History:</a:t>
            </a:r>
          </a:p>
          <a:p>
            <a:pPr lvl="1">
              <a:lnSpc>
                <a:spcPct val="150000"/>
              </a:lnSpc>
            </a:pPr>
            <a:r>
              <a:rPr lang="en-US" sz="2800" spc="300" dirty="0"/>
              <a:t>No pertinent history reported</a:t>
            </a:r>
          </a:p>
          <a:p>
            <a:pPr marL="0" indent="0">
              <a:lnSpc>
                <a:spcPct val="150000"/>
              </a:lnSpc>
              <a:buNone/>
            </a:pPr>
            <a:endParaRPr lang="en-US" b="1" spc="300" dirty="0"/>
          </a:p>
        </p:txBody>
      </p:sp>
    </p:spTree>
    <p:extLst>
      <p:ext uri="{BB962C8B-B14F-4D97-AF65-F5344CB8AC3E}">
        <p14:creationId xmlns:p14="http://schemas.microsoft.com/office/powerpoint/2010/main" val="2237488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Habit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123406"/>
            <a:ext cx="11292841" cy="5655767"/>
          </a:xfrm>
        </p:spPr>
        <p:txBody>
          <a:bodyPr>
            <a:normAutofit/>
          </a:bodyPr>
          <a:lstStyle/>
          <a:p>
            <a:pPr>
              <a:lnSpc>
                <a:spcPct val="150000"/>
              </a:lnSpc>
            </a:pPr>
            <a:r>
              <a:rPr lang="en-US" b="1" spc="300" dirty="0"/>
              <a:t>Oral Habit(s): </a:t>
            </a:r>
            <a:r>
              <a:rPr lang="en-US" spc="300" dirty="0"/>
              <a:t>None reported</a:t>
            </a:r>
          </a:p>
          <a:p>
            <a:pPr>
              <a:lnSpc>
                <a:spcPct val="150000"/>
              </a:lnSpc>
            </a:pPr>
            <a:r>
              <a:rPr lang="en-US" b="1" spc="300" dirty="0"/>
              <a:t>Social Habit(s): </a:t>
            </a:r>
          </a:p>
          <a:p>
            <a:pPr lvl="1">
              <a:lnSpc>
                <a:spcPct val="150000"/>
              </a:lnSpc>
            </a:pPr>
            <a:r>
              <a:rPr lang="en-US" sz="2800" spc="300" dirty="0"/>
              <a:t>Nicotine: 1 pack per day history for 17 years</a:t>
            </a:r>
          </a:p>
        </p:txBody>
      </p:sp>
    </p:spTree>
    <p:extLst>
      <p:ext uri="{BB962C8B-B14F-4D97-AF65-F5344CB8AC3E}">
        <p14:creationId xmlns:p14="http://schemas.microsoft.com/office/powerpoint/2010/main" val="1299457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Sleep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140824"/>
            <a:ext cx="11027979" cy="5638350"/>
          </a:xfrm>
        </p:spPr>
        <p:txBody>
          <a:bodyPr>
            <a:normAutofit/>
          </a:bodyPr>
          <a:lstStyle/>
          <a:p>
            <a:pPr>
              <a:lnSpc>
                <a:spcPct val="150000"/>
              </a:lnSpc>
            </a:pPr>
            <a:r>
              <a:rPr lang="en-US" b="1" spc="300" dirty="0"/>
              <a:t>Sleep Quality: </a:t>
            </a:r>
            <a:r>
              <a:rPr lang="en-US" spc="300" dirty="0"/>
              <a:t>Good quality </a:t>
            </a:r>
          </a:p>
          <a:p>
            <a:pPr>
              <a:lnSpc>
                <a:spcPct val="150000"/>
              </a:lnSpc>
            </a:pPr>
            <a:r>
              <a:rPr lang="en-US" b="1" spc="300" dirty="0"/>
              <a:t>Latency:</a:t>
            </a:r>
            <a:r>
              <a:rPr lang="en-US" spc="300" dirty="0"/>
              <a:t> 20 minutes</a:t>
            </a:r>
          </a:p>
          <a:p>
            <a:pPr>
              <a:lnSpc>
                <a:spcPct val="150000"/>
              </a:lnSpc>
            </a:pPr>
            <a:r>
              <a:rPr lang="en-US" b="1" spc="300" dirty="0"/>
              <a:t>Maintenance: </a:t>
            </a:r>
            <a:r>
              <a:rPr lang="en-US" spc="300" dirty="0"/>
              <a:t>Stays asleep throughout the night</a:t>
            </a:r>
          </a:p>
          <a:p>
            <a:pPr>
              <a:lnSpc>
                <a:spcPct val="150000"/>
              </a:lnSpc>
            </a:pPr>
            <a:r>
              <a:rPr lang="en-US" b="1" spc="300" dirty="0"/>
              <a:t>Duration: 8</a:t>
            </a:r>
            <a:r>
              <a:rPr lang="en-US" spc="300" dirty="0"/>
              <a:t> hours</a:t>
            </a:r>
          </a:p>
          <a:p>
            <a:pPr>
              <a:lnSpc>
                <a:spcPct val="150000"/>
              </a:lnSpc>
            </a:pPr>
            <a:r>
              <a:rPr lang="en-US" b="1" spc="300" dirty="0"/>
              <a:t>Other: </a:t>
            </a:r>
            <a:r>
              <a:rPr lang="en-US" spc="300" dirty="0"/>
              <a:t>Feels rested most days</a:t>
            </a:r>
          </a:p>
        </p:txBody>
      </p:sp>
    </p:spTree>
    <p:extLst>
      <p:ext uri="{BB962C8B-B14F-4D97-AF65-F5344CB8AC3E}">
        <p14:creationId xmlns:p14="http://schemas.microsoft.com/office/powerpoint/2010/main" val="2279244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1FF8-3B5B-70C5-FB24-81886CC64534}"/>
              </a:ext>
            </a:extLst>
          </p:cNvPr>
          <p:cNvSpPr>
            <a:spLocks noGrp="1"/>
          </p:cNvSpPr>
          <p:nvPr>
            <p:ph type="ctrTitle"/>
          </p:nvPr>
        </p:nvSpPr>
        <p:spPr>
          <a:xfrm>
            <a:off x="3048000" y="1635475"/>
            <a:ext cx="9144000" cy="1368589"/>
          </a:xfrm>
        </p:spPr>
        <p:txBody>
          <a:bodyPr/>
          <a:lstStyle/>
          <a:p>
            <a:r>
              <a:rPr lang="en-US" dirty="0"/>
              <a:t>Case 1 - Jessica</a:t>
            </a:r>
          </a:p>
        </p:txBody>
      </p:sp>
      <p:sp>
        <p:nvSpPr>
          <p:cNvPr id="3" name="Subtitle 2">
            <a:extLst>
              <a:ext uri="{FF2B5EF4-FFF2-40B4-BE49-F238E27FC236}">
                <a16:creationId xmlns:a16="http://schemas.microsoft.com/office/drawing/2014/main" id="{8001835C-6CB8-C9AA-928B-E7E1705CCFEC}"/>
              </a:ext>
            </a:extLst>
          </p:cNvPr>
          <p:cNvSpPr>
            <a:spLocks noGrp="1"/>
          </p:cNvSpPr>
          <p:nvPr>
            <p:ph type="subTitle" idx="1"/>
          </p:nvPr>
        </p:nvSpPr>
        <p:spPr>
          <a:xfrm>
            <a:off x="426720" y="4739398"/>
            <a:ext cx="11338560" cy="2835338"/>
          </a:xfrm>
        </p:spPr>
        <p:txBody>
          <a:bodyPr>
            <a:normAutofit/>
          </a:bodyPr>
          <a:lstStyle/>
          <a:p>
            <a:r>
              <a:rPr lang="en-US" sz="3600" dirty="0"/>
              <a:t>A 34-year-old female presents with a chief complaint of:</a:t>
            </a:r>
          </a:p>
          <a:p>
            <a:r>
              <a:rPr lang="en-US" sz="3600" dirty="0"/>
              <a:t>“I have TMJ.  My jaw hurts and clicks, especially when I eat. I feel like it is popping out of place.”</a:t>
            </a:r>
          </a:p>
        </p:txBody>
      </p:sp>
      <p:sp>
        <p:nvSpPr>
          <p:cNvPr id="4" name="Freeform 5">
            <a:extLst>
              <a:ext uri="{FF2B5EF4-FFF2-40B4-BE49-F238E27FC236}">
                <a16:creationId xmlns:a16="http://schemas.microsoft.com/office/drawing/2014/main" id="{A6552C51-D158-3CFE-6D81-F001D5AF62F5}"/>
              </a:ext>
            </a:extLst>
          </p:cNvPr>
          <p:cNvSpPr>
            <a:spLocks noChangeAspect="1"/>
          </p:cNvSpPr>
          <p:nvPr/>
        </p:nvSpPr>
        <p:spPr>
          <a:xfrm>
            <a:off x="664054" y="196462"/>
            <a:ext cx="3084986" cy="4246616"/>
          </a:xfrm>
          <a:prstGeom prst="roundRect">
            <a:avLst/>
          </a:prstGeom>
          <a:blipFill>
            <a:blip r:embed="rId3" cstate="screen">
              <a:alphaModFix amt="70000"/>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8795032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p:txBody>
          <a:bodyPr/>
          <a:lstStyle/>
          <a:p>
            <a:r>
              <a:rPr lang="en-US" dirty="0"/>
              <a:t>EXAMINATION - General</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75656"/>
            <a:ext cx="10515600" cy="5682343"/>
          </a:xfrm>
        </p:spPr>
        <p:txBody>
          <a:bodyPr>
            <a:normAutofit lnSpcReduction="10000"/>
          </a:bodyPr>
          <a:lstStyle/>
          <a:p>
            <a:pPr>
              <a:lnSpc>
                <a:spcPct val="150000"/>
              </a:lnSpc>
            </a:pPr>
            <a:r>
              <a:rPr lang="en-US" b="1" dirty="0"/>
              <a:t>Vital Signs:</a:t>
            </a:r>
            <a:r>
              <a:rPr lang="en-US" dirty="0"/>
              <a:t> BP – 122/82, P – 70, T – 98.6℉, R – 13 </a:t>
            </a:r>
            <a:endParaRPr lang="en-US" b="1" dirty="0"/>
          </a:p>
          <a:p>
            <a:pPr>
              <a:lnSpc>
                <a:spcPct val="150000"/>
              </a:lnSpc>
            </a:pPr>
            <a:r>
              <a:rPr lang="en-US" b="1" dirty="0"/>
              <a:t>General Appearance: </a:t>
            </a:r>
          </a:p>
          <a:p>
            <a:pPr lvl="1">
              <a:lnSpc>
                <a:spcPct val="150000"/>
              </a:lnSpc>
            </a:pPr>
            <a:r>
              <a:rPr lang="en-US" dirty="0"/>
              <a:t>Normal, symmetrical, no acute distress</a:t>
            </a:r>
          </a:p>
          <a:p>
            <a:pPr lvl="1">
              <a:lnSpc>
                <a:spcPct val="150000"/>
              </a:lnSpc>
            </a:pPr>
            <a:r>
              <a:rPr lang="en-US" dirty="0"/>
              <a:t>Height – 5’6”, Weight – 155 lbs., Neck circumference – 13 inches</a:t>
            </a:r>
          </a:p>
          <a:p>
            <a:pPr>
              <a:lnSpc>
                <a:spcPct val="150000"/>
              </a:lnSpc>
            </a:pPr>
            <a:r>
              <a:rPr lang="en-US" b="1" dirty="0"/>
              <a:t>Cranial Nerve Screening: </a:t>
            </a:r>
            <a:r>
              <a:rPr lang="en-US" dirty="0"/>
              <a:t>Unremarkable</a:t>
            </a:r>
          </a:p>
          <a:p>
            <a:pPr>
              <a:lnSpc>
                <a:spcPct val="150000"/>
              </a:lnSpc>
            </a:pPr>
            <a:r>
              <a:rPr lang="en-US" b="1" dirty="0"/>
              <a:t>Balance/Coordination: </a:t>
            </a:r>
            <a:r>
              <a:rPr lang="en-US" dirty="0"/>
              <a:t>Unremarkable</a:t>
            </a:r>
          </a:p>
          <a:p>
            <a:pPr>
              <a:lnSpc>
                <a:spcPct val="150000"/>
              </a:lnSpc>
            </a:pPr>
            <a:r>
              <a:rPr lang="en-US" b="1" dirty="0"/>
              <a:t>Cervical Examination: </a:t>
            </a:r>
            <a:r>
              <a:rPr lang="en-US" dirty="0"/>
              <a:t>Normal ranges, nonpainful</a:t>
            </a:r>
          </a:p>
          <a:p>
            <a:pPr>
              <a:lnSpc>
                <a:spcPct val="150000"/>
              </a:lnSpc>
            </a:pPr>
            <a:r>
              <a:rPr lang="en-US" b="1" dirty="0"/>
              <a:t>Intraoral Screening:</a:t>
            </a:r>
            <a:r>
              <a:rPr lang="en-US" dirty="0"/>
              <a:t> No pertinent findings</a:t>
            </a:r>
            <a:endParaRPr lang="en-US" b="1" dirty="0"/>
          </a:p>
        </p:txBody>
      </p:sp>
    </p:spTree>
    <p:extLst>
      <p:ext uri="{BB962C8B-B14F-4D97-AF65-F5344CB8AC3E}">
        <p14:creationId xmlns:p14="http://schemas.microsoft.com/office/powerpoint/2010/main" val="2461258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Mandibular Movements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049683"/>
            <a:ext cx="10515600" cy="5738648"/>
          </a:xfrm>
        </p:spPr>
        <p:txBody>
          <a:bodyPr>
            <a:normAutofit fontScale="92500" lnSpcReduction="20000"/>
          </a:bodyPr>
          <a:lstStyle/>
          <a:p>
            <a:pPr>
              <a:lnSpc>
                <a:spcPct val="150000"/>
              </a:lnSpc>
            </a:pPr>
            <a:r>
              <a:rPr lang="en-US" b="1" dirty="0"/>
              <a:t>Comfortable Opening:</a:t>
            </a:r>
            <a:r>
              <a:rPr lang="en-US" dirty="0"/>
              <a:t> 20 millimeters (mm)</a:t>
            </a:r>
            <a:endParaRPr lang="en-US" b="1" dirty="0"/>
          </a:p>
          <a:p>
            <a:pPr>
              <a:lnSpc>
                <a:spcPct val="150000"/>
              </a:lnSpc>
            </a:pPr>
            <a:r>
              <a:rPr lang="en-US" b="1" dirty="0"/>
              <a:t>Maximum Unassisted Opening:</a:t>
            </a:r>
            <a:r>
              <a:rPr lang="en-US" dirty="0"/>
              <a:t> 30mm</a:t>
            </a:r>
          </a:p>
          <a:p>
            <a:pPr lvl="1">
              <a:lnSpc>
                <a:spcPct val="150000"/>
              </a:lnSpc>
            </a:pPr>
            <a:r>
              <a:rPr lang="en-US" dirty="0"/>
              <a:t>Moderate increase to left TMJ pain (familiar to primary chief complaint) </a:t>
            </a:r>
            <a:endParaRPr lang="en-US" b="1" dirty="0"/>
          </a:p>
          <a:p>
            <a:pPr>
              <a:lnSpc>
                <a:spcPct val="150000"/>
              </a:lnSpc>
            </a:pPr>
            <a:r>
              <a:rPr lang="en-US" b="1" dirty="0"/>
              <a:t>Assisted Opening:</a:t>
            </a:r>
            <a:r>
              <a:rPr lang="en-US" dirty="0"/>
              <a:t> 45 mm (soft end feel)</a:t>
            </a:r>
          </a:p>
          <a:p>
            <a:pPr lvl="1">
              <a:lnSpc>
                <a:spcPct val="150000"/>
              </a:lnSpc>
            </a:pPr>
            <a:r>
              <a:rPr lang="en-US" dirty="0"/>
              <a:t>Severe increase to left TMJ pain (familiar to primary chief complaint) </a:t>
            </a:r>
          </a:p>
          <a:p>
            <a:pPr>
              <a:lnSpc>
                <a:spcPct val="150000"/>
              </a:lnSpc>
            </a:pPr>
            <a:r>
              <a:rPr lang="en-US" b="1" dirty="0"/>
              <a:t>Excursive Movements:</a:t>
            </a:r>
          </a:p>
          <a:p>
            <a:pPr lvl="1">
              <a:lnSpc>
                <a:spcPct val="150000"/>
              </a:lnSpc>
            </a:pPr>
            <a:r>
              <a:rPr lang="en-US" dirty="0"/>
              <a:t>Left – 6mm, painful to left TMJ (familiar to primary chief complaint)</a:t>
            </a:r>
          </a:p>
          <a:p>
            <a:pPr lvl="1">
              <a:lnSpc>
                <a:spcPct val="150000"/>
              </a:lnSpc>
            </a:pPr>
            <a:r>
              <a:rPr lang="en-US" dirty="0"/>
              <a:t>Right – 6mm, painful to left TMJ (familiar to primary chief complaint)</a:t>
            </a:r>
          </a:p>
          <a:p>
            <a:pPr lvl="1">
              <a:lnSpc>
                <a:spcPct val="150000"/>
              </a:lnSpc>
            </a:pPr>
            <a:r>
              <a:rPr lang="en-US" dirty="0"/>
              <a:t>Protrusive – 6mm, painful to left TMJ (familiar to primary chief complaint)</a:t>
            </a:r>
          </a:p>
          <a:p>
            <a:pPr>
              <a:lnSpc>
                <a:spcPct val="150000"/>
              </a:lnSpc>
            </a:pPr>
            <a:r>
              <a:rPr lang="en-US" b="1" dirty="0"/>
              <a:t>TMJ Evaluation: </a:t>
            </a:r>
            <a:r>
              <a:rPr lang="en-US" dirty="0"/>
              <a:t>Left TMJ crepitus on opening &amp; closing </a:t>
            </a:r>
          </a:p>
        </p:txBody>
      </p:sp>
    </p:spTree>
    <p:extLst>
      <p:ext uri="{BB962C8B-B14F-4D97-AF65-F5344CB8AC3E}">
        <p14:creationId xmlns:p14="http://schemas.microsoft.com/office/powerpoint/2010/main" val="1239324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Palpation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445622"/>
            <a:ext cx="10515600" cy="5412377"/>
          </a:xfrm>
        </p:spPr>
        <p:txBody>
          <a:bodyPr>
            <a:normAutofit/>
          </a:bodyPr>
          <a:lstStyle/>
          <a:p>
            <a:pPr>
              <a:lnSpc>
                <a:spcPct val="150000"/>
              </a:lnSpc>
            </a:pPr>
            <a:r>
              <a:rPr lang="en-US" b="1" dirty="0"/>
              <a:t>Painful:</a:t>
            </a:r>
            <a:r>
              <a:rPr lang="en-US" dirty="0"/>
              <a:t> Left TMJ (familiar to primary chief complaint)</a:t>
            </a:r>
          </a:p>
          <a:p>
            <a:pPr marL="0" indent="0">
              <a:lnSpc>
                <a:spcPct val="150000"/>
              </a:lnSpc>
              <a:buNone/>
            </a:pPr>
            <a:endParaRPr lang="en-US" b="1" dirty="0"/>
          </a:p>
        </p:txBody>
      </p:sp>
      <p:pic>
        <p:nvPicPr>
          <p:cNvPr id="4" name="Picture 3" descr="A picture containing bone, skull&#10;&#10;Description automatically generated">
            <a:extLst>
              <a:ext uri="{FF2B5EF4-FFF2-40B4-BE49-F238E27FC236}">
                <a16:creationId xmlns:a16="http://schemas.microsoft.com/office/drawing/2014/main" id="{15252DD9-C16A-EF27-BEBA-575EB79871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2719" y="2394856"/>
            <a:ext cx="4204631" cy="4014652"/>
          </a:xfrm>
          <a:prstGeom prst="rect">
            <a:avLst/>
          </a:prstGeom>
        </p:spPr>
      </p:pic>
      <p:sp>
        <p:nvSpPr>
          <p:cNvPr id="5" name="Explosion 1 4">
            <a:extLst>
              <a:ext uri="{FF2B5EF4-FFF2-40B4-BE49-F238E27FC236}">
                <a16:creationId xmlns:a16="http://schemas.microsoft.com/office/drawing/2014/main" id="{2F1B99D4-8B2F-3C56-FFAD-B174F6446477}"/>
              </a:ext>
            </a:extLst>
          </p:cNvPr>
          <p:cNvSpPr/>
          <p:nvPr/>
        </p:nvSpPr>
        <p:spPr>
          <a:xfrm>
            <a:off x="4885510" y="4785994"/>
            <a:ext cx="700441" cy="41152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r>
              <a:rPr lang="en-US" baseline="30000" dirty="0">
                <a:solidFill>
                  <a:schemeClr val="bg1"/>
                </a:solidFill>
              </a:rPr>
              <a:t>○</a:t>
            </a:r>
          </a:p>
        </p:txBody>
      </p:sp>
    </p:spTree>
    <p:extLst>
      <p:ext uri="{BB962C8B-B14F-4D97-AF65-F5344CB8AC3E}">
        <p14:creationId xmlns:p14="http://schemas.microsoft.com/office/powerpoint/2010/main" val="15097820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a:lnSpc>
                <a:spcPct val="150000"/>
              </a:lnSpc>
            </a:pPr>
            <a:r>
              <a:rPr lang="en-US" dirty="0"/>
              <a:t>Do you want to order any diagnostic testing?</a:t>
            </a:r>
          </a:p>
        </p:txBody>
      </p:sp>
      <p:sp>
        <p:nvSpPr>
          <p:cNvPr id="5" name="Alternate Process 4">
            <a:hlinkClick r:id="rId3" action="ppaction://hlinksldjump" highlightClick="1"/>
            <a:extLst>
              <a:ext uri="{FF2B5EF4-FFF2-40B4-BE49-F238E27FC236}">
                <a16:creationId xmlns:a16="http://schemas.microsoft.com/office/drawing/2014/main" id="{89C1C69A-3D28-5589-CB09-1829EE6169B6}"/>
              </a:ext>
            </a:extLst>
          </p:cNvPr>
          <p:cNvSpPr/>
          <p:nvPr/>
        </p:nvSpPr>
        <p:spPr>
          <a:xfrm>
            <a:off x="1175657" y="206173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TMJ Magnetic Resonance Image (MRI)</a:t>
            </a:r>
          </a:p>
        </p:txBody>
      </p:sp>
      <p:sp>
        <p:nvSpPr>
          <p:cNvPr id="6" name="Alternate Process 5">
            <a:hlinkClick r:id="rId4" action="ppaction://hlinksldjump" highlightClick="1"/>
            <a:extLst>
              <a:ext uri="{FF2B5EF4-FFF2-40B4-BE49-F238E27FC236}">
                <a16:creationId xmlns:a16="http://schemas.microsoft.com/office/drawing/2014/main" id="{8156C8DB-CB50-A615-91B0-994A68BD668E}"/>
              </a:ext>
            </a:extLst>
          </p:cNvPr>
          <p:cNvSpPr/>
          <p:nvPr/>
        </p:nvSpPr>
        <p:spPr>
          <a:xfrm>
            <a:off x="1175657" y="304582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TMJ Computed Tomography (CT) or Cone Beam CT</a:t>
            </a:r>
          </a:p>
        </p:txBody>
      </p:sp>
      <p:sp>
        <p:nvSpPr>
          <p:cNvPr id="7" name="Alternate Process 6">
            <a:hlinkClick r:id="rId5" action="ppaction://hlinksldjump" highlightClick="1"/>
            <a:extLst>
              <a:ext uri="{FF2B5EF4-FFF2-40B4-BE49-F238E27FC236}">
                <a16:creationId xmlns:a16="http://schemas.microsoft.com/office/drawing/2014/main" id="{690553EE-0059-E1CB-75A1-49661DEBD472}"/>
              </a:ext>
            </a:extLst>
          </p:cNvPr>
          <p:cNvSpPr/>
          <p:nvPr/>
        </p:nvSpPr>
        <p:spPr>
          <a:xfrm>
            <a:off x="1175657" y="402990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Auriculotemporal (AT) Nerve Block</a:t>
            </a:r>
          </a:p>
        </p:txBody>
      </p:sp>
      <p:sp>
        <p:nvSpPr>
          <p:cNvPr id="8" name="Alternate Process 7">
            <a:hlinkClick r:id="rId6" action="ppaction://hlinksldjump" highlightClick="1"/>
            <a:extLst>
              <a:ext uri="{FF2B5EF4-FFF2-40B4-BE49-F238E27FC236}">
                <a16:creationId xmlns:a16="http://schemas.microsoft.com/office/drawing/2014/main" id="{DB5C2871-9C1B-7B72-CE9A-5BA7AC42F610}"/>
              </a:ext>
            </a:extLst>
          </p:cNvPr>
          <p:cNvSpPr/>
          <p:nvPr/>
        </p:nvSpPr>
        <p:spPr>
          <a:xfrm>
            <a:off x="1175657" y="5998078"/>
            <a:ext cx="5024845"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No</a:t>
            </a:r>
          </a:p>
        </p:txBody>
      </p:sp>
      <p:sp>
        <p:nvSpPr>
          <p:cNvPr id="4" name="Alternate Process 3">
            <a:hlinkClick r:id="rId7" action="ppaction://hlinksldjump" highlightClick="1"/>
            <a:extLst>
              <a:ext uri="{FF2B5EF4-FFF2-40B4-BE49-F238E27FC236}">
                <a16:creationId xmlns:a16="http://schemas.microsoft.com/office/drawing/2014/main" id="{63F3B87F-FB23-99EF-F187-870819A17BF6}"/>
              </a:ext>
            </a:extLst>
          </p:cNvPr>
          <p:cNvSpPr/>
          <p:nvPr/>
        </p:nvSpPr>
        <p:spPr>
          <a:xfrm>
            <a:off x="1175656" y="501399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Blood work to assess for systemic cause of chief complaint</a:t>
            </a:r>
          </a:p>
        </p:txBody>
      </p:sp>
      <p:sp>
        <p:nvSpPr>
          <p:cNvPr id="11" name="Title 1">
            <a:extLst>
              <a:ext uri="{FF2B5EF4-FFF2-40B4-BE49-F238E27FC236}">
                <a16:creationId xmlns:a16="http://schemas.microsoft.com/office/drawing/2014/main" id="{61C913E9-049B-5A88-3574-D00F24557858}"/>
              </a:ext>
            </a:extLst>
          </p:cNvPr>
          <p:cNvSpPr txBox="1">
            <a:spLocks/>
          </p:cNvSpPr>
          <p:nvPr/>
        </p:nvSpPr>
        <p:spPr>
          <a:xfrm>
            <a:off x="838200" y="0"/>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DIAGNOSTIC TESTING: </a:t>
            </a:r>
            <a:r>
              <a:rPr lang="en-US" sz="3200" dirty="0"/>
              <a:t>Click all tests you want to perform</a:t>
            </a:r>
            <a:endParaRPr lang="en-US" dirty="0"/>
          </a:p>
        </p:txBody>
      </p:sp>
    </p:spTree>
    <p:extLst>
      <p:ext uri="{BB962C8B-B14F-4D97-AF65-F5344CB8AC3E}">
        <p14:creationId xmlns:p14="http://schemas.microsoft.com/office/powerpoint/2010/main" val="2047628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None</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00000"/>
              </a:lnSpc>
            </a:pPr>
            <a:r>
              <a:rPr lang="en-US" dirty="0"/>
              <a:t>You can likely make the correct diagnosis without any additional diagnostic testing, but certain tests may help confirm the diagnosis and determine the most appropriate management strategy.  </a:t>
            </a:r>
          </a:p>
        </p:txBody>
      </p:sp>
      <p:sp>
        <p:nvSpPr>
          <p:cNvPr id="4" name="Rounded Rectangle 3">
            <a:hlinkClick r:id="rId2" action="ppaction://hlinksldjump" highlightClick="1"/>
            <a:extLst>
              <a:ext uri="{FF2B5EF4-FFF2-40B4-BE49-F238E27FC236}">
                <a16:creationId xmlns:a16="http://schemas.microsoft.com/office/drawing/2014/main" id="{2BB13DCA-C5A1-0B3A-577A-FF277787E425}"/>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8" name="Rounded Rectangle 7">
            <a:hlinkClick r:id="rId3" action="ppaction://hlinksldjump" highlightClick="1"/>
            <a:extLst>
              <a:ext uri="{FF2B5EF4-FFF2-40B4-BE49-F238E27FC236}">
                <a16:creationId xmlns:a16="http://schemas.microsoft.com/office/drawing/2014/main" id="{0844DAF8-1C35-19C1-194D-BE327C43604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894714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TMJ MRI</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buNone/>
            </a:pPr>
            <a:r>
              <a:rPr lang="en-US" dirty="0"/>
              <a:t>Incorrect. A TMJ MRI is not necessary.  </a:t>
            </a:r>
          </a:p>
          <a:p>
            <a:pPr>
              <a:lnSpc>
                <a:spcPct val="100000"/>
              </a:lnSpc>
            </a:pPr>
            <a:r>
              <a:rPr lang="en-US" dirty="0"/>
              <a:t>A TMJ MRI would show some bony change to the left mandibular condyle, but this is not the image of choice to assess bone.</a:t>
            </a:r>
          </a:p>
          <a:p>
            <a:pPr marL="457200" lvl="1" indent="0">
              <a:lnSpc>
                <a:spcPct val="100000"/>
              </a:lnSpc>
              <a:buNone/>
            </a:pPr>
            <a:endParaRPr lang="en-US" dirty="0"/>
          </a:p>
        </p:txBody>
      </p:sp>
      <p:sp>
        <p:nvSpPr>
          <p:cNvPr id="4" name="Rounded Rectangle 3">
            <a:hlinkClick r:id="rId2" action="ppaction://hlinksldjump" highlightClick="1"/>
            <a:extLst>
              <a:ext uri="{FF2B5EF4-FFF2-40B4-BE49-F238E27FC236}">
                <a16:creationId xmlns:a16="http://schemas.microsoft.com/office/drawing/2014/main" id="{CFDAF8BC-6475-A67D-F672-FF6A5CECEF7F}"/>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57A985EB-BA98-3FD0-35D4-D343E4E6C729}"/>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035776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CT/CBCT</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spcBef>
                <a:spcPts val="0"/>
              </a:spcBef>
              <a:spcAft>
                <a:spcPts val="1200"/>
              </a:spcAft>
              <a:buNone/>
            </a:pPr>
            <a:r>
              <a:rPr lang="en-US" dirty="0"/>
              <a:t>A CT/CBCT may be appropriate in this instance.  </a:t>
            </a:r>
          </a:p>
          <a:p>
            <a:pPr>
              <a:lnSpc>
                <a:spcPct val="100000"/>
              </a:lnSpc>
              <a:spcBef>
                <a:spcPts val="0"/>
              </a:spcBef>
              <a:spcAft>
                <a:spcPts val="1200"/>
              </a:spcAft>
            </a:pPr>
            <a:r>
              <a:rPr lang="en-US" dirty="0"/>
              <a:t>Based on the history and examination, bony changes are expected. Although not necessary to confirm the diagnosis, CT/CBCT imaging can assess the extent of the bony change, as well as provide baseline documentation of the changes in case of progression.  If taken, bony imaging would show mild condylar flattening and 2 small cortical erosions.</a:t>
            </a:r>
          </a:p>
          <a:p>
            <a:pPr marL="0" indent="0">
              <a:lnSpc>
                <a:spcPct val="100000"/>
              </a:lnSpc>
              <a:spcBef>
                <a:spcPts val="0"/>
              </a:spcBef>
              <a:spcAft>
                <a:spcPts val="1200"/>
              </a:spcAft>
              <a:buNone/>
            </a:pPr>
            <a:r>
              <a:rPr lang="en-US" dirty="0"/>
              <a:t>**For dental providers: A 2-dimensional panoramic image only visualizes 30% of the TMJ, and only significant bony changes can be appreciated. A CBCT may provide a better understanding of TMJ bony changes.**</a:t>
            </a:r>
          </a:p>
        </p:txBody>
      </p:sp>
      <p:sp>
        <p:nvSpPr>
          <p:cNvPr id="5" name="Rounded Rectangle 4">
            <a:hlinkClick r:id="rId2" action="ppaction://hlinksldjump" highlightClick="1"/>
            <a:extLst>
              <a:ext uri="{FF2B5EF4-FFF2-40B4-BE49-F238E27FC236}">
                <a16:creationId xmlns:a16="http://schemas.microsoft.com/office/drawing/2014/main" id="{D445863B-67ED-1658-FCE1-BE11C8725261}"/>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5E826BAD-62E7-8E26-E010-5E7D9F9AFB3C}"/>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84784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AT Block</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10000"/>
              </a:lnSpc>
            </a:pPr>
            <a:r>
              <a:rPr lang="en-US" dirty="0"/>
              <a:t>A left AT block decreased the chief complaint to 0/10 at rest and with jaw function for the duration of the local anesthetic.  </a:t>
            </a:r>
          </a:p>
        </p:txBody>
      </p:sp>
      <p:sp>
        <p:nvSpPr>
          <p:cNvPr id="5" name="Rounded Rectangle 4">
            <a:hlinkClick r:id="rId2" action="ppaction://hlinksldjump" highlightClick="1"/>
            <a:extLst>
              <a:ext uri="{FF2B5EF4-FFF2-40B4-BE49-F238E27FC236}">
                <a16:creationId xmlns:a16="http://schemas.microsoft.com/office/drawing/2014/main" id="{EDBA7111-5387-C6AE-9C88-3E64974FB5A9}"/>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67A2D816-150C-A78C-1578-789C26D16BC1}"/>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291580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Blood work</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10000"/>
              </a:lnSpc>
            </a:pPr>
            <a:r>
              <a:rPr lang="en-US" dirty="0"/>
              <a:t>The patient presents with a unilateral joint complaint, and no other systemic/rheumatologic signs of concern are present (ex: small joint swellings to the hands).  Therefore, a systemic disorder is not suspected currently.  Additional bloodwork or a rheumatology referral is not currently warranted. </a:t>
            </a:r>
            <a:endParaRPr lang="en-US" b="1" dirty="0"/>
          </a:p>
        </p:txBody>
      </p:sp>
      <p:sp>
        <p:nvSpPr>
          <p:cNvPr id="5" name="Rounded Rectangle 4">
            <a:hlinkClick r:id="rId2" action="ppaction://hlinksldjump" highlightClick="1"/>
            <a:extLst>
              <a:ext uri="{FF2B5EF4-FFF2-40B4-BE49-F238E27FC236}">
                <a16:creationId xmlns:a16="http://schemas.microsoft.com/office/drawing/2014/main" id="{24EBE47D-A78E-4065-DB48-7C6756F8AD08}"/>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B00C4710-49D4-6264-C25E-AB8C80429C59}"/>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8781388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  </a:t>
            </a:r>
            <a:r>
              <a:rPr lang="en-US" sz="3200" dirty="0"/>
              <a:t>Click the diagnosis(es) for this patient</a:t>
            </a:r>
            <a:endParaRPr lang="en-US" dirty="0"/>
          </a:p>
        </p:txBody>
      </p:sp>
      <p:sp>
        <p:nvSpPr>
          <p:cNvPr id="5" name="Alternate Process 4">
            <a:hlinkClick r:id="rId2" action="ppaction://hlinksldjump" highlightClick="1"/>
            <a:extLst>
              <a:ext uri="{FF2B5EF4-FFF2-40B4-BE49-F238E27FC236}">
                <a16:creationId xmlns:a16="http://schemas.microsoft.com/office/drawing/2014/main" id="{89C1C69A-3D28-5589-CB09-1829EE6169B6}"/>
              </a:ext>
            </a:extLst>
          </p:cNvPr>
          <p:cNvSpPr/>
          <p:nvPr/>
        </p:nvSpPr>
        <p:spPr>
          <a:xfrm>
            <a:off x="1142325" y="111730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Left temporalis myalgia</a:t>
            </a:r>
          </a:p>
        </p:txBody>
      </p:sp>
      <p:sp>
        <p:nvSpPr>
          <p:cNvPr id="6" name="Alternate Process 5">
            <a:hlinkClick r:id="rId3" action="ppaction://hlinksldjump" highlightClick="1"/>
            <a:extLst>
              <a:ext uri="{FF2B5EF4-FFF2-40B4-BE49-F238E27FC236}">
                <a16:creationId xmlns:a16="http://schemas.microsoft.com/office/drawing/2014/main" id="{8156C8DB-CB50-A615-91B0-994A68BD668E}"/>
              </a:ext>
            </a:extLst>
          </p:cNvPr>
          <p:cNvSpPr/>
          <p:nvPr/>
        </p:nvSpPr>
        <p:spPr>
          <a:xfrm>
            <a:off x="1142325" y="2236660"/>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Left TMJ arthralgia</a:t>
            </a:r>
          </a:p>
        </p:txBody>
      </p:sp>
      <p:sp>
        <p:nvSpPr>
          <p:cNvPr id="7" name="Alternate Process 6">
            <a:hlinkClick r:id="rId4" action="ppaction://hlinksldjump" highlightClick="1"/>
            <a:extLst>
              <a:ext uri="{FF2B5EF4-FFF2-40B4-BE49-F238E27FC236}">
                <a16:creationId xmlns:a16="http://schemas.microsoft.com/office/drawing/2014/main" id="{690553EE-0059-E1CB-75A1-49661DEBD472}"/>
              </a:ext>
            </a:extLst>
          </p:cNvPr>
          <p:cNvSpPr/>
          <p:nvPr/>
        </p:nvSpPr>
        <p:spPr>
          <a:xfrm>
            <a:off x="1142325" y="3356012"/>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Left TMJ degenerative joint disease</a:t>
            </a:r>
          </a:p>
        </p:txBody>
      </p:sp>
      <p:sp>
        <p:nvSpPr>
          <p:cNvPr id="8" name="Alternate Process 7">
            <a:hlinkClick r:id="rId2" action="ppaction://hlinksldjump" highlightClick="1"/>
            <a:extLst>
              <a:ext uri="{FF2B5EF4-FFF2-40B4-BE49-F238E27FC236}">
                <a16:creationId xmlns:a16="http://schemas.microsoft.com/office/drawing/2014/main" id="{DB5C2871-9C1B-7B72-CE9A-5BA7AC42F610}"/>
              </a:ext>
            </a:extLst>
          </p:cNvPr>
          <p:cNvSpPr/>
          <p:nvPr/>
        </p:nvSpPr>
        <p:spPr>
          <a:xfrm>
            <a:off x="1142325" y="4545904"/>
            <a:ext cx="8281851"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Left TMJ anterior disc displacement </a:t>
            </a:r>
          </a:p>
          <a:p>
            <a:r>
              <a:rPr lang="en-US" sz="2800" dirty="0"/>
              <a:t>	- with reduction</a:t>
            </a:r>
          </a:p>
        </p:txBody>
      </p:sp>
      <p:sp>
        <p:nvSpPr>
          <p:cNvPr id="3" name="Alternate Process 2">
            <a:hlinkClick r:id="rId2" action="ppaction://hlinksldjump" highlightClick="1"/>
            <a:extLst>
              <a:ext uri="{FF2B5EF4-FFF2-40B4-BE49-F238E27FC236}">
                <a16:creationId xmlns:a16="http://schemas.microsoft.com/office/drawing/2014/main" id="{4AE6D38A-1A88-8AB5-F1E3-E011855AD7C8}"/>
              </a:ext>
            </a:extLst>
          </p:cNvPr>
          <p:cNvSpPr/>
          <p:nvPr/>
        </p:nvSpPr>
        <p:spPr>
          <a:xfrm>
            <a:off x="1142325" y="5849008"/>
            <a:ext cx="117092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Left TMJ anterior disc displacement </a:t>
            </a:r>
          </a:p>
          <a:p>
            <a:r>
              <a:rPr lang="en-US" sz="2800" dirty="0"/>
              <a:t>	- with reduction w/ intermittent locking</a:t>
            </a:r>
          </a:p>
        </p:txBody>
      </p:sp>
    </p:spTree>
    <p:extLst>
      <p:ext uri="{BB962C8B-B14F-4D97-AF65-F5344CB8AC3E}">
        <p14:creationId xmlns:p14="http://schemas.microsoft.com/office/powerpoint/2010/main" val="3281524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359762"/>
            <a:ext cx="10515600" cy="4351338"/>
          </a:xfrm>
        </p:spPr>
        <p:txBody>
          <a:bodyPr/>
          <a:lstStyle/>
          <a:p>
            <a:pPr marL="0" indent="0">
              <a:buNone/>
            </a:pPr>
            <a:r>
              <a:rPr lang="en-US" spc="300" dirty="0"/>
              <a:t>”8 months ago, I was eating lunch with my spouse and my right TMJ started to click. 2 months ago, I started a new job and noticed that my TMJ started to hurt. It has gotten a bit better since then, but it still hurts, especially when I eat.” </a:t>
            </a:r>
          </a:p>
          <a:p>
            <a:endParaRPr lang="en-US" spc="300" dirty="0"/>
          </a:p>
          <a:p>
            <a:r>
              <a:rPr lang="en-US" spc="300" dirty="0"/>
              <a:t>Impact: </a:t>
            </a:r>
          </a:p>
          <a:p>
            <a:pPr lvl="1"/>
            <a:r>
              <a:rPr lang="en-US" spc="300" dirty="0"/>
              <a:t>Mild impact to function (eating chewy food and intimacy with spouse, prolonged talking with new job).  </a:t>
            </a:r>
          </a:p>
          <a:p>
            <a:pPr lvl="1"/>
            <a:r>
              <a:rPr lang="en-US" spc="300" dirty="0"/>
              <a:t>Wants to determine if anything serious is causing pain.</a:t>
            </a:r>
          </a:p>
        </p:txBody>
      </p:sp>
    </p:spTree>
    <p:extLst>
      <p:ext uri="{BB962C8B-B14F-4D97-AF65-F5344CB8AC3E}">
        <p14:creationId xmlns:p14="http://schemas.microsoft.com/office/powerpoint/2010/main" val="38530190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Correct. Left TMJ arthralgia is one of the TMD diagnoses. </a:t>
            </a:r>
            <a:r>
              <a:rPr lang="en-US" b="1" i="1" dirty="0"/>
              <a:t>Try again </a:t>
            </a:r>
            <a:r>
              <a:rPr lang="en-US" dirty="0"/>
              <a:t>to select the other diagnosis.</a:t>
            </a:r>
          </a:p>
          <a:p>
            <a:pPr>
              <a:lnSpc>
                <a:spcPct val="100000"/>
              </a:lnSpc>
            </a:pPr>
            <a:r>
              <a:rPr lang="en-US" dirty="0"/>
              <a:t>This diagnosis accounts for the pain related to the chief complaint.  It does not account for the bony change.  </a:t>
            </a:r>
          </a:p>
        </p:txBody>
      </p:sp>
      <p:sp>
        <p:nvSpPr>
          <p:cNvPr id="4" name="Rounded Rectangle 3">
            <a:hlinkClick r:id="rId2" action="ppaction://hlinksldjump" highlightClick="1"/>
            <a:extLst>
              <a:ext uri="{FF2B5EF4-FFF2-40B4-BE49-F238E27FC236}">
                <a16:creationId xmlns:a16="http://schemas.microsoft.com/office/drawing/2014/main" id="{68150DE2-51F4-63DD-30CD-AB99B1AAC02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5CD5497-D8E2-B747-6792-06DBEF46A7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934927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Correct. Left TMJ degenerative joint disease is one of the primary TMD diagnoses based on the local bony changes to the mandibular condyle. </a:t>
            </a:r>
            <a:r>
              <a:rPr lang="en-US" b="1" i="1" dirty="0"/>
              <a:t>Try again </a:t>
            </a:r>
            <a:r>
              <a:rPr lang="en-US" dirty="0"/>
              <a:t>to select the other appropriate diagnosis.</a:t>
            </a:r>
          </a:p>
          <a:p>
            <a:pPr>
              <a:lnSpc>
                <a:spcPct val="100000"/>
              </a:lnSpc>
            </a:pPr>
            <a:r>
              <a:rPr lang="en-US" dirty="0"/>
              <a:t>TMJ degenerative joint disease can be either painful (previously termed osteoarthritis) or nonpainful (previously termed osteoarthrosis).  </a:t>
            </a:r>
          </a:p>
        </p:txBody>
      </p:sp>
      <p:sp>
        <p:nvSpPr>
          <p:cNvPr id="6" name="Rounded Rectangle 5">
            <a:hlinkClick r:id="rId2" action="ppaction://hlinksldjump" highlightClick="1"/>
            <a:extLst>
              <a:ext uri="{FF2B5EF4-FFF2-40B4-BE49-F238E27FC236}">
                <a16:creationId xmlns:a16="http://schemas.microsoft.com/office/drawing/2014/main" id="{F14DE282-BBB2-A933-8C6C-2AAEF50BBF72}"/>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87EE4AEE-69D3-6D47-479C-19AB72BB9F49}"/>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3690600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Incorrect. </a:t>
            </a:r>
          </a:p>
          <a:p>
            <a:pPr>
              <a:lnSpc>
                <a:spcPct val="100000"/>
              </a:lnSpc>
            </a:pPr>
            <a:r>
              <a:rPr lang="en-US" b="1" dirty="0"/>
              <a:t>Temporalis Myalgia: </a:t>
            </a:r>
            <a:r>
              <a:rPr lang="en-US" dirty="0"/>
              <a:t>The patient had no palpation pain to the temporalis muscle.</a:t>
            </a:r>
          </a:p>
        </p:txBody>
      </p:sp>
      <p:sp>
        <p:nvSpPr>
          <p:cNvPr id="7" name="Rounded Rectangle 6">
            <a:hlinkClick r:id="rId2" action="ppaction://hlinksldjump" highlightClick="1"/>
            <a:extLst>
              <a:ext uri="{FF2B5EF4-FFF2-40B4-BE49-F238E27FC236}">
                <a16:creationId xmlns:a16="http://schemas.microsoft.com/office/drawing/2014/main" id="{06891AD6-4C46-B8E4-7BFA-AAC1A42E57E7}"/>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8" name="Rounded Rectangle 7">
            <a:hlinkClick r:id="rId3" action="ppaction://hlinksldjump" highlightClick="1"/>
            <a:extLst>
              <a:ext uri="{FF2B5EF4-FFF2-40B4-BE49-F238E27FC236}">
                <a16:creationId xmlns:a16="http://schemas.microsoft.com/office/drawing/2014/main" id="{FCA07016-4E00-21D2-E725-E99BBF490DAC}"/>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7702926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Incorrect. </a:t>
            </a:r>
          </a:p>
          <a:p>
            <a:pPr>
              <a:lnSpc>
                <a:spcPct val="100000"/>
              </a:lnSpc>
            </a:pPr>
            <a:r>
              <a:rPr lang="en-US" b="1" dirty="0"/>
              <a:t>Disc Displacement: </a:t>
            </a:r>
            <a:r>
              <a:rPr lang="en-US" dirty="0"/>
              <a:t>The patient did not have history or examination findings consistent with a disc displacement.</a:t>
            </a:r>
          </a:p>
        </p:txBody>
      </p:sp>
      <p:sp>
        <p:nvSpPr>
          <p:cNvPr id="7" name="Rounded Rectangle 6">
            <a:hlinkClick r:id="rId2" action="ppaction://hlinksldjump" highlightClick="1"/>
            <a:extLst>
              <a:ext uri="{FF2B5EF4-FFF2-40B4-BE49-F238E27FC236}">
                <a16:creationId xmlns:a16="http://schemas.microsoft.com/office/drawing/2014/main" id="{06891AD6-4C46-B8E4-7BFA-AAC1A42E57E7}"/>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8" name="Rounded Rectangle 7">
            <a:hlinkClick r:id="rId3" action="ppaction://hlinksldjump" highlightClick="1"/>
            <a:extLst>
              <a:ext uri="{FF2B5EF4-FFF2-40B4-BE49-F238E27FC236}">
                <a16:creationId xmlns:a16="http://schemas.microsoft.com/office/drawing/2014/main" id="{FCA07016-4E00-21D2-E725-E99BBF490DAC}"/>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221218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Potential Perpetuating Factors</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19501"/>
            <a:ext cx="11227676" cy="5202621"/>
          </a:xfrm>
        </p:spPr>
        <p:txBody>
          <a:bodyPr>
            <a:normAutofit/>
          </a:bodyPr>
          <a:lstStyle/>
          <a:p>
            <a:pPr>
              <a:lnSpc>
                <a:spcPct val="150000"/>
              </a:lnSpc>
            </a:pPr>
            <a:r>
              <a:rPr lang="en-US" b="1" spc="300" dirty="0"/>
              <a:t>Nicotine use</a:t>
            </a:r>
          </a:p>
          <a:p>
            <a:pPr lvl="1">
              <a:lnSpc>
                <a:spcPct val="150000"/>
              </a:lnSpc>
            </a:pPr>
            <a:r>
              <a:rPr lang="en-US" spc="300" dirty="0"/>
              <a:t>Prolonged history of smoking</a:t>
            </a:r>
          </a:p>
        </p:txBody>
      </p:sp>
      <p:sp>
        <p:nvSpPr>
          <p:cNvPr id="4" name="Rounded Rectangle 3">
            <a:extLst>
              <a:ext uri="{FF2B5EF4-FFF2-40B4-BE49-F238E27FC236}">
                <a16:creationId xmlns:a16="http://schemas.microsoft.com/office/drawing/2014/main" id="{F2047BA8-E362-8DB5-2326-4930AC9C1C85}"/>
              </a:ext>
            </a:extLst>
          </p:cNvPr>
          <p:cNvSpPr/>
          <p:nvPr/>
        </p:nvSpPr>
        <p:spPr>
          <a:xfrm>
            <a:off x="126124" y="1294448"/>
            <a:ext cx="11939752" cy="529481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Think about potential perpetuating factors that may impact this patient's prognosis.</a:t>
            </a:r>
          </a:p>
          <a:p>
            <a:pPr algn="ctr"/>
            <a:endParaRPr lang="en-US" sz="3600" dirty="0"/>
          </a:p>
          <a:p>
            <a:pPr algn="ctr"/>
            <a:r>
              <a:rPr lang="en-US" sz="3600" dirty="0"/>
              <a:t>Once you have considered these, click on this box to reveal factors that should be considered.</a:t>
            </a:r>
          </a:p>
        </p:txBody>
      </p:sp>
    </p:spTree>
    <p:extLst>
      <p:ext uri="{BB962C8B-B14F-4D97-AF65-F5344CB8AC3E}">
        <p14:creationId xmlns:p14="http://schemas.microsoft.com/office/powerpoint/2010/main" val="238305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1FF8-3B5B-70C5-FB24-81886CC64534}"/>
              </a:ext>
            </a:extLst>
          </p:cNvPr>
          <p:cNvSpPr>
            <a:spLocks noGrp="1"/>
          </p:cNvSpPr>
          <p:nvPr>
            <p:ph type="ctrTitle"/>
          </p:nvPr>
        </p:nvSpPr>
        <p:spPr>
          <a:xfrm>
            <a:off x="5096087" y="1680407"/>
            <a:ext cx="5931408" cy="1368589"/>
          </a:xfrm>
        </p:spPr>
        <p:txBody>
          <a:bodyPr/>
          <a:lstStyle/>
          <a:p>
            <a:r>
              <a:rPr lang="en-US" dirty="0"/>
              <a:t>Case 4 - Jaime</a:t>
            </a:r>
          </a:p>
        </p:txBody>
      </p:sp>
      <p:sp>
        <p:nvSpPr>
          <p:cNvPr id="3" name="Subtitle 2">
            <a:extLst>
              <a:ext uri="{FF2B5EF4-FFF2-40B4-BE49-F238E27FC236}">
                <a16:creationId xmlns:a16="http://schemas.microsoft.com/office/drawing/2014/main" id="{8001835C-6CB8-C9AA-928B-E7E1705CCFEC}"/>
              </a:ext>
            </a:extLst>
          </p:cNvPr>
          <p:cNvSpPr>
            <a:spLocks noGrp="1"/>
          </p:cNvSpPr>
          <p:nvPr>
            <p:ph type="subTitle" idx="1"/>
          </p:nvPr>
        </p:nvSpPr>
        <p:spPr>
          <a:xfrm>
            <a:off x="618744" y="4645679"/>
            <a:ext cx="10954512" cy="2066543"/>
          </a:xfrm>
        </p:spPr>
        <p:txBody>
          <a:bodyPr>
            <a:normAutofit/>
          </a:bodyPr>
          <a:lstStyle/>
          <a:p>
            <a:r>
              <a:rPr lang="en-US" sz="3600" dirty="0"/>
              <a:t>A 30-year-old female presents with a chief complaint of:</a:t>
            </a:r>
          </a:p>
          <a:p>
            <a:pPr>
              <a:spcAft>
                <a:spcPts val="600"/>
              </a:spcAft>
            </a:pPr>
            <a:r>
              <a:rPr lang="en-US" sz="3600" dirty="0"/>
              <a:t>“My sinus and teeth hurt.”</a:t>
            </a:r>
          </a:p>
        </p:txBody>
      </p:sp>
      <p:sp>
        <p:nvSpPr>
          <p:cNvPr id="4" name="Freeform 2">
            <a:extLst>
              <a:ext uri="{FF2B5EF4-FFF2-40B4-BE49-F238E27FC236}">
                <a16:creationId xmlns:a16="http://schemas.microsoft.com/office/drawing/2014/main" id="{1FF2E00A-77A3-670E-2EAF-9C474FF63813}"/>
              </a:ext>
            </a:extLst>
          </p:cNvPr>
          <p:cNvSpPr>
            <a:spLocks/>
          </p:cNvSpPr>
          <p:nvPr/>
        </p:nvSpPr>
        <p:spPr>
          <a:xfrm>
            <a:off x="618744" y="520550"/>
            <a:ext cx="4049486" cy="3692221"/>
          </a:xfrm>
          <a:prstGeom prst="roundRect">
            <a:avLst/>
          </a:prstGeom>
          <a:blipFill>
            <a:blip r:embed="rId3" cstate="screen">
              <a:alphaModFix amt="70000"/>
              <a:extLst>
                <a:ext uri="{28A0092B-C50C-407E-A947-70E740481C1C}">
                  <a14:useLocalDpi xmlns:a14="http://schemas.microsoft.com/office/drawing/2010/main"/>
                </a:ext>
              </a:extLst>
            </a:blip>
            <a:stretch>
              <a:fillRect/>
            </a:stretch>
          </a:blipFill>
        </p:spPr>
        <p:txBody>
          <a:bodyPr/>
          <a:lstStyle/>
          <a:p>
            <a:endParaRPr lang="en-US" dirty="0"/>
          </a:p>
        </p:txBody>
      </p:sp>
    </p:spTree>
    <p:extLst>
      <p:ext uri="{BB962C8B-B14F-4D97-AF65-F5344CB8AC3E}">
        <p14:creationId xmlns:p14="http://schemas.microsoft.com/office/powerpoint/2010/main" val="28190818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655320" y="1568768"/>
            <a:ext cx="11353800" cy="4817201"/>
          </a:xfrm>
        </p:spPr>
        <p:txBody>
          <a:bodyPr/>
          <a:lstStyle/>
          <a:p>
            <a:pPr marL="0" indent="0">
              <a:buNone/>
            </a:pPr>
            <a:r>
              <a:rPr lang="en-US" spc="300" dirty="0"/>
              <a:t>”This pain has been present for about 4 years on and off.     It started this time about 6 months ago and won’t go away.” </a:t>
            </a:r>
          </a:p>
          <a:p>
            <a:endParaRPr lang="en-US" spc="300" dirty="0"/>
          </a:p>
          <a:p>
            <a:r>
              <a:rPr lang="en-US" spc="300" dirty="0"/>
              <a:t>Impact: </a:t>
            </a:r>
          </a:p>
          <a:p>
            <a:pPr lvl="1">
              <a:spcAft>
                <a:spcPts val="600"/>
              </a:spcAft>
            </a:pPr>
            <a:r>
              <a:rPr lang="en-US" sz="2800" spc="300" dirty="0"/>
              <a:t>The pain is distressing to the patient.</a:t>
            </a:r>
          </a:p>
          <a:p>
            <a:pPr lvl="1">
              <a:spcAft>
                <a:spcPts val="600"/>
              </a:spcAft>
            </a:pPr>
            <a:r>
              <a:rPr lang="en-US" sz="2800" spc="300" dirty="0"/>
              <a:t>Moderate impact on function</a:t>
            </a:r>
          </a:p>
          <a:p>
            <a:pPr lvl="2"/>
            <a:r>
              <a:rPr lang="en-US" sz="2400" spc="300" dirty="0"/>
              <a:t>Difficulty chewing food, giving briefings at work,        intimacy with spouse</a:t>
            </a:r>
          </a:p>
          <a:p>
            <a:pPr marL="457200" lvl="1" indent="0">
              <a:buNone/>
            </a:pPr>
            <a:endParaRPr lang="en-US" spc="300" dirty="0"/>
          </a:p>
        </p:txBody>
      </p:sp>
    </p:spTree>
    <p:extLst>
      <p:ext uri="{BB962C8B-B14F-4D97-AF65-F5344CB8AC3E}">
        <p14:creationId xmlns:p14="http://schemas.microsoft.com/office/powerpoint/2010/main" val="37351849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01783"/>
            <a:ext cx="11092543" cy="5944235"/>
          </a:xfrm>
        </p:spPr>
        <p:txBody>
          <a:bodyPr>
            <a:normAutofit/>
          </a:bodyPr>
          <a:lstStyle/>
          <a:p>
            <a:pPr>
              <a:lnSpc>
                <a:spcPct val="150000"/>
              </a:lnSpc>
            </a:pPr>
            <a:r>
              <a:rPr lang="en-US" b="1" spc="300" dirty="0"/>
              <a:t>Location of Pain: </a:t>
            </a:r>
          </a:p>
          <a:p>
            <a:pPr lvl="1">
              <a:lnSpc>
                <a:spcPct val="150000"/>
              </a:lnSpc>
            </a:pPr>
            <a:r>
              <a:rPr lang="en-US" spc="300" dirty="0"/>
              <a:t>Left maxillary sinus, maxillary teeth, TMJ, and inner ear</a:t>
            </a:r>
          </a:p>
          <a:p>
            <a:pPr>
              <a:lnSpc>
                <a:spcPct val="150000"/>
              </a:lnSpc>
            </a:pPr>
            <a:r>
              <a:rPr lang="en-US" b="1" spc="300" dirty="0"/>
              <a:t>Quality: </a:t>
            </a:r>
            <a:r>
              <a:rPr lang="en-US" spc="300" dirty="0"/>
              <a:t>Dull / achy</a:t>
            </a:r>
          </a:p>
          <a:p>
            <a:pPr>
              <a:lnSpc>
                <a:spcPct val="150000"/>
              </a:lnSpc>
            </a:pPr>
            <a:r>
              <a:rPr lang="en-US" b="1" spc="300" dirty="0"/>
              <a:t>Intensity: </a:t>
            </a:r>
            <a:r>
              <a:rPr lang="en-US" spc="300" dirty="0"/>
              <a:t>now – 5/10; average – 5/10; worst – 5/10</a:t>
            </a:r>
          </a:p>
          <a:p>
            <a:pPr>
              <a:lnSpc>
                <a:spcPct val="150000"/>
              </a:lnSpc>
            </a:pPr>
            <a:r>
              <a:rPr lang="en-US" b="1" spc="300" dirty="0"/>
              <a:t>Frequency: </a:t>
            </a:r>
            <a:r>
              <a:rPr lang="en-US" spc="300" dirty="0"/>
              <a:t>Daily</a:t>
            </a:r>
          </a:p>
          <a:p>
            <a:pPr>
              <a:lnSpc>
                <a:spcPct val="150000"/>
              </a:lnSpc>
            </a:pPr>
            <a:r>
              <a:rPr lang="en-US" b="1" spc="300" dirty="0"/>
              <a:t>Duration: </a:t>
            </a:r>
            <a:r>
              <a:rPr lang="en-US" spc="300" dirty="0"/>
              <a:t>Constant </a:t>
            </a:r>
          </a:p>
          <a:p>
            <a:pPr>
              <a:lnSpc>
                <a:spcPct val="150000"/>
              </a:lnSpc>
            </a:pPr>
            <a:r>
              <a:rPr lang="en-US" b="1" spc="300" dirty="0"/>
              <a:t>Pattern: </a:t>
            </a:r>
            <a:r>
              <a:rPr lang="en-US" spc="300" dirty="0"/>
              <a:t>None</a:t>
            </a:r>
            <a:endParaRPr lang="en-US" b="1" spc="300" dirty="0"/>
          </a:p>
        </p:txBody>
      </p:sp>
    </p:spTree>
    <p:extLst>
      <p:ext uri="{BB962C8B-B14F-4D97-AF65-F5344CB8AC3E}">
        <p14:creationId xmlns:p14="http://schemas.microsoft.com/office/powerpoint/2010/main" val="11567163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97577"/>
            <a:ext cx="11144794" cy="5944235"/>
          </a:xfrm>
        </p:spPr>
        <p:txBody>
          <a:bodyPr>
            <a:normAutofit/>
          </a:bodyPr>
          <a:lstStyle/>
          <a:p>
            <a:pPr>
              <a:lnSpc>
                <a:spcPct val="150000"/>
              </a:lnSpc>
            </a:pPr>
            <a:r>
              <a:rPr lang="en-US" b="1" spc="300" dirty="0"/>
              <a:t>Initiating: </a:t>
            </a:r>
            <a:r>
              <a:rPr lang="en-US" spc="300" dirty="0"/>
              <a:t>None</a:t>
            </a:r>
          </a:p>
          <a:p>
            <a:pPr>
              <a:lnSpc>
                <a:spcPct val="150000"/>
              </a:lnSpc>
            </a:pPr>
            <a:r>
              <a:rPr lang="en-US" b="1" spc="300" dirty="0"/>
              <a:t>Aggravating: </a:t>
            </a:r>
            <a:r>
              <a:rPr lang="en-US" spc="300" dirty="0"/>
              <a:t>Jaw movement</a:t>
            </a:r>
          </a:p>
          <a:p>
            <a:pPr>
              <a:lnSpc>
                <a:spcPct val="150000"/>
              </a:lnSpc>
            </a:pPr>
            <a:r>
              <a:rPr lang="en-US" b="1" spc="300" dirty="0"/>
              <a:t>Alleviating: </a:t>
            </a:r>
            <a:r>
              <a:rPr lang="en-US" spc="300" dirty="0"/>
              <a:t>Jaw rest</a:t>
            </a:r>
          </a:p>
          <a:p>
            <a:pPr>
              <a:lnSpc>
                <a:spcPct val="150000"/>
              </a:lnSpc>
            </a:pPr>
            <a:r>
              <a:rPr lang="en-US" b="1" spc="300" dirty="0"/>
              <a:t>Associated Symptoms: </a:t>
            </a:r>
            <a:r>
              <a:rPr lang="en-US" spc="300" dirty="0"/>
              <a:t>Decreased ability to open mouth</a:t>
            </a:r>
          </a:p>
        </p:txBody>
      </p:sp>
    </p:spTree>
    <p:extLst>
      <p:ext uri="{BB962C8B-B14F-4D97-AF65-F5344CB8AC3E}">
        <p14:creationId xmlns:p14="http://schemas.microsoft.com/office/powerpoint/2010/main" val="2805423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Medical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551543" y="1020278"/>
            <a:ext cx="11544663" cy="5837722"/>
          </a:xfrm>
        </p:spPr>
        <p:txBody>
          <a:bodyPr>
            <a:normAutofit fontScale="92500" lnSpcReduction="10000"/>
          </a:bodyPr>
          <a:lstStyle/>
          <a:p>
            <a:pPr>
              <a:lnSpc>
                <a:spcPct val="150000"/>
              </a:lnSpc>
            </a:pPr>
            <a:r>
              <a:rPr lang="en-US" b="1" spc="300" dirty="0"/>
              <a:t>Global Health:</a:t>
            </a:r>
            <a:r>
              <a:rPr lang="en-US" spc="300" dirty="0"/>
              <a:t> Healthy</a:t>
            </a:r>
          </a:p>
          <a:p>
            <a:pPr>
              <a:lnSpc>
                <a:spcPct val="150000"/>
              </a:lnSpc>
            </a:pPr>
            <a:r>
              <a:rPr lang="en-US" b="1" spc="300" dirty="0"/>
              <a:t>Trauma and Surgical History: </a:t>
            </a:r>
            <a:r>
              <a:rPr lang="en-US" spc="300" dirty="0"/>
              <a:t>Cesarian section x 2, Tubal ligation</a:t>
            </a:r>
            <a:endParaRPr lang="en-US" b="1" spc="300" dirty="0"/>
          </a:p>
          <a:p>
            <a:pPr>
              <a:lnSpc>
                <a:spcPct val="150000"/>
              </a:lnSpc>
            </a:pPr>
            <a:r>
              <a:rPr lang="en-US" b="1" spc="300" dirty="0"/>
              <a:t>Medications: </a:t>
            </a:r>
          </a:p>
          <a:p>
            <a:pPr lvl="1">
              <a:lnSpc>
                <a:spcPct val="150000"/>
              </a:lnSpc>
            </a:pPr>
            <a:r>
              <a:rPr lang="en-US" spc="300" dirty="0"/>
              <a:t>Fluoxetine 40mg daily for 4 years</a:t>
            </a:r>
          </a:p>
          <a:p>
            <a:pPr lvl="1">
              <a:lnSpc>
                <a:spcPct val="150000"/>
              </a:lnSpc>
            </a:pPr>
            <a:r>
              <a:rPr lang="en-US" spc="300" dirty="0"/>
              <a:t>Sumatriptan 50mg 2x per week for 2 years</a:t>
            </a:r>
          </a:p>
          <a:p>
            <a:pPr>
              <a:lnSpc>
                <a:spcPct val="150000"/>
              </a:lnSpc>
            </a:pPr>
            <a:r>
              <a:rPr lang="en-US" b="1" spc="300" dirty="0"/>
              <a:t>Allergies: </a:t>
            </a:r>
            <a:r>
              <a:rPr lang="en-US" spc="300" dirty="0"/>
              <a:t>None</a:t>
            </a:r>
          </a:p>
          <a:p>
            <a:pPr>
              <a:lnSpc>
                <a:spcPct val="150000"/>
              </a:lnSpc>
            </a:pPr>
            <a:r>
              <a:rPr lang="en-US" b="1" spc="300" dirty="0"/>
              <a:t>Family Medical History: </a:t>
            </a:r>
            <a:r>
              <a:rPr lang="en-US" spc="300" dirty="0"/>
              <a:t>Maternal migraine</a:t>
            </a:r>
          </a:p>
          <a:p>
            <a:pPr>
              <a:lnSpc>
                <a:spcPct val="150000"/>
              </a:lnSpc>
            </a:pPr>
            <a:r>
              <a:rPr lang="en-US" b="1" spc="300" dirty="0"/>
              <a:t>Other Pain(s):</a:t>
            </a:r>
          </a:p>
          <a:p>
            <a:pPr lvl="1">
              <a:lnSpc>
                <a:spcPct val="150000"/>
              </a:lnSpc>
            </a:pPr>
            <a:r>
              <a:rPr lang="en-US" spc="300" dirty="0"/>
              <a:t>Episodic migraine w/out aura 8 days per month since teenage years</a:t>
            </a:r>
          </a:p>
          <a:p>
            <a:pPr lvl="1">
              <a:lnSpc>
                <a:spcPct val="150000"/>
              </a:lnSpc>
            </a:pPr>
            <a:endParaRPr lang="en-US" b="1" spc="300" dirty="0"/>
          </a:p>
        </p:txBody>
      </p:sp>
    </p:spTree>
    <p:extLst>
      <p:ext uri="{BB962C8B-B14F-4D97-AF65-F5344CB8AC3E}">
        <p14:creationId xmlns:p14="http://schemas.microsoft.com/office/powerpoint/2010/main" val="76110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71752"/>
            <a:ext cx="10891345" cy="5202621"/>
          </a:xfrm>
        </p:spPr>
        <p:txBody>
          <a:bodyPr>
            <a:normAutofit/>
          </a:bodyPr>
          <a:lstStyle/>
          <a:p>
            <a:pPr>
              <a:lnSpc>
                <a:spcPct val="150000"/>
              </a:lnSpc>
            </a:pPr>
            <a:r>
              <a:rPr lang="en-US" b="1" spc="300" dirty="0"/>
              <a:t>Location of Pain: </a:t>
            </a:r>
            <a:r>
              <a:rPr lang="en-US" spc="300" dirty="0"/>
              <a:t>Right masseter</a:t>
            </a:r>
          </a:p>
          <a:p>
            <a:pPr>
              <a:lnSpc>
                <a:spcPct val="150000"/>
              </a:lnSpc>
            </a:pPr>
            <a:r>
              <a:rPr lang="en-US" b="1" spc="300" dirty="0"/>
              <a:t>Quality: </a:t>
            </a:r>
            <a:r>
              <a:rPr lang="en-US" spc="300" dirty="0"/>
              <a:t>Achy</a:t>
            </a:r>
          </a:p>
          <a:p>
            <a:pPr>
              <a:lnSpc>
                <a:spcPct val="150000"/>
              </a:lnSpc>
            </a:pPr>
            <a:r>
              <a:rPr lang="en-US" b="1" spc="300" dirty="0"/>
              <a:t>Intensity: </a:t>
            </a:r>
            <a:r>
              <a:rPr lang="en-US" spc="300" dirty="0"/>
              <a:t>now – 2/10; average – 4/10; worst – 6/10</a:t>
            </a:r>
          </a:p>
          <a:p>
            <a:pPr>
              <a:lnSpc>
                <a:spcPct val="150000"/>
              </a:lnSpc>
            </a:pPr>
            <a:r>
              <a:rPr lang="en-US" b="1" spc="300" dirty="0"/>
              <a:t>Frequency: </a:t>
            </a:r>
            <a:r>
              <a:rPr lang="en-US" spc="300" dirty="0"/>
              <a:t>Daily</a:t>
            </a:r>
          </a:p>
          <a:p>
            <a:pPr>
              <a:lnSpc>
                <a:spcPct val="150000"/>
              </a:lnSpc>
            </a:pPr>
            <a:r>
              <a:rPr lang="en-US" b="1" spc="300" dirty="0"/>
              <a:t>Duration: </a:t>
            </a:r>
            <a:r>
              <a:rPr lang="en-US" spc="300" dirty="0"/>
              <a:t>Minutes to hours during and after eating</a:t>
            </a:r>
          </a:p>
          <a:p>
            <a:pPr>
              <a:lnSpc>
                <a:spcPct val="150000"/>
              </a:lnSpc>
            </a:pPr>
            <a:r>
              <a:rPr lang="en-US" b="1" spc="300" dirty="0"/>
              <a:t>Pattern: </a:t>
            </a:r>
            <a:r>
              <a:rPr lang="en-US" spc="300" dirty="0"/>
              <a:t>Less noticeable on weekends</a:t>
            </a:r>
            <a:endParaRPr lang="en-US" b="1" spc="300" dirty="0"/>
          </a:p>
        </p:txBody>
      </p:sp>
    </p:spTree>
    <p:extLst>
      <p:ext uri="{BB962C8B-B14F-4D97-AF65-F5344CB8AC3E}">
        <p14:creationId xmlns:p14="http://schemas.microsoft.com/office/powerpoint/2010/main" val="4512232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Psychosocial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158240"/>
            <a:ext cx="11353800" cy="5620933"/>
          </a:xfrm>
        </p:spPr>
        <p:txBody>
          <a:bodyPr>
            <a:normAutofit/>
          </a:bodyPr>
          <a:lstStyle/>
          <a:p>
            <a:pPr>
              <a:lnSpc>
                <a:spcPct val="150000"/>
              </a:lnSpc>
            </a:pPr>
            <a:r>
              <a:rPr lang="en-US" b="1" spc="300" dirty="0"/>
              <a:t>Social History:</a:t>
            </a:r>
            <a:endParaRPr lang="en-US" spc="300" dirty="0"/>
          </a:p>
          <a:p>
            <a:pPr lvl="1">
              <a:lnSpc>
                <a:spcPct val="150000"/>
              </a:lnSpc>
            </a:pPr>
            <a:r>
              <a:rPr lang="en-US" sz="2800" spc="300" dirty="0"/>
              <a:t>Married, 2 children (years 9, 6)</a:t>
            </a:r>
          </a:p>
          <a:p>
            <a:pPr lvl="1">
              <a:lnSpc>
                <a:spcPct val="150000"/>
              </a:lnSpc>
            </a:pPr>
            <a:r>
              <a:rPr lang="en-US" sz="2800" spc="300" dirty="0"/>
              <a:t>Homemaker</a:t>
            </a:r>
          </a:p>
          <a:p>
            <a:pPr>
              <a:lnSpc>
                <a:spcPct val="150000"/>
              </a:lnSpc>
            </a:pPr>
            <a:r>
              <a:rPr lang="en-US" b="1" spc="300" dirty="0"/>
              <a:t>Psychological History:</a:t>
            </a:r>
          </a:p>
          <a:p>
            <a:pPr lvl="1">
              <a:lnSpc>
                <a:spcPct val="150000"/>
              </a:lnSpc>
            </a:pPr>
            <a:r>
              <a:rPr lang="en-US" sz="2800" spc="300" dirty="0"/>
              <a:t>Moderate depression since birth of second child</a:t>
            </a:r>
          </a:p>
          <a:p>
            <a:pPr lvl="1">
              <a:lnSpc>
                <a:spcPct val="100000"/>
              </a:lnSpc>
            </a:pPr>
            <a:r>
              <a:rPr lang="en-US" sz="2800" spc="300" dirty="0"/>
              <a:t>Under psychiatric care for medication management</a:t>
            </a:r>
          </a:p>
          <a:p>
            <a:pPr marL="0" indent="0">
              <a:lnSpc>
                <a:spcPct val="150000"/>
              </a:lnSpc>
              <a:buNone/>
            </a:pPr>
            <a:endParaRPr lang="en-US" b="1" spc="300" dirty="0"/>
          </a:p>
        </p:txBody>
      </p:sp>
    </p:spTree>
    <p:extLst>
      <p:ext uri="{BB962C8B-B14F-4D97-AF65-F5344CB8AC3E}">
        <p14:creationId xmlns:p14="http://schemas.microsoft.com/office/powerpoint/2010/main" val="11909233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Habit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123406"/>
            <a:ext cx="11292841" cy="5655767"/>
          </a:xfrm>
        </p:spPr>
        <p:txBody>
          <a:bodyPr>
            <a:normAutofit/>
          </a:bodyPr>
          <a:lstStyle/>
          <a:p>
            <a:pPr>
              <a:lnSpc>
                <a:spcPct val="150000"/>
              </a:lnSpc>
            </a:pPr>
            <a:r>
              <a:rPr lang="en-US" b="1" spc="300" dirty="0"/>
              <a:t>Oral Habit(s): </a:t>
            </a:r>
          </a:p>
          <a:p>
            <a:pPr lvl="1">
              <a:lnSpc>
                <a:spcPct val="150000"/>
              </a:lnSpc>
            </a:pPr>
            <a:r>
              <a:rPr lang="en-US" sz="2800" spc="300" dirty="0"/>
              <a:t>Teeth clenched often</a:t>
            </a:r>
          </a:p>
          <a:p>
            <a:pPr lvl="1">
              <a:lnSpc>
                <a:spcPct val="150000"/>
              </a:lnSpc>
            </a:pPr>
            <a:r>
              <a:rPr lang="en-US" sz="2800" spc="300" dirty="0"/>
              <a:t>Protrudes jaw and bites fingernails regularly</a:t>
            </a:r>
          </a:p>
          <a:p>
            <a:pPr>
              <a:lnSpc>
                <a:spcPct val="150000"/>
              </a:lnSpc>
            </a:pPr>
            <a:r>
              <a:rPr lang="en-US" b="1" spc="300" dirty="0"/>
              <a:t>Social Habit(s): </a:t>
            </a:r>
          </a:p>
          <a:p>
            <a:pPr lvl="1">
              <a:lnSpc>
                <a:spcPct val="150000"/>
              </a:lnSpc>
            </a:pPr>
            <a:r>
              <a:rPr lang="en-US" sz="2800" spc="300" dirty="0"/>
              <a:t>8 diet sodas per day; minimal water</a:t>
            </a:r>
          </a:p>
          <a:p>
            <a:pPr lvl="1">
              <a:lnSpc>
                <a:spcPct val="150000"/>
              </a:lnSpc>
            </a:pPr>
            <a:r>
              <a:rPr lang="en-US" sz="2800" spc="300" dirty="0"/>
              <a:t>Predominantly fast-food nutrition</a:t>
            </a:r>
          </a:p>
        </p:txBody>
      </p:sp>
    </p:spTree>
    <p:extLst>
      <p:ext uri="{BB962C8B-B14F-4D97-AF65-F5344CB8AC3E}">
        <p14:creationId xmlns:p14="http://schemas.microsoft.com/office/powerpoint/2010/main" val="31218647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Sleep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199" y="1140824"/>
            <a:ext cx="11027979" cy="5638350"/>
          </a:xfrm>
        </p:spPr>
        <p:txBody>
          <a:bodyPr>
            <a:normAutofit/>
          </a:bodyPr>
          <a:lstStyle/>
          <a:p>
            <a:pPr>
              <a:lnSpc>
                <a:spcPct val="150000"/>
              </a:lnSpc>
            </a:pPr>
            <a:r>
              <a:rPr lang="en-US" sz="3200" b="1" spc="300" dirty="0"/>
              <a:t>Sleep Quality: </a:t>
            </a:r>
            <a:r>
              <a:rPr lang="en-US" sz="3200" spc="300" dirty="0"/>
              <a:t>Fair quality </a:t>
            </a:r>
          </a:p>
          <a:p>
            <a:pPr>
              <a:lnSpc>
                <a:spcPct val="150000"/>
              </a:lnSpc>
            </a:pPr>
            <a:r>
              <a:rPr lang="en-US" sz="3200" b="1" spc="300" dirty="0"/>
              <a:t>Latency:</a:t>
            </a:r>
            <a:r>
              <a:rPr lang="en-US" sz="3200" spc="300" dirty="0"/>
              <a:t> 1 hour</a:t>
            </a:r>
          </a:p>
          <a:p>
            <a:pPr>
              <a:lnSpc>
                <a:spcPct val="150000"/>
              </a:lnSpc>
            </a:pPr>
            <a:r>
              <a:rPr lang="en-US" sz="3200" b="1" spc="300" dirty="0"/>
              <a:t>Maintenance: </a:t>
            </a:r>
            <a:r>
              <a:rPr lang="en-US" sz="3200" spc="300" dirty="0"/>
              <a:t>Stays asleep throughout the night</a:t>
            </a:r>
          </a:p>
          <a:p>
            <a:pPr>
              <a:lnSpc>
                <a:spcPct val="150000"/>
              </a:lnSpc>
            </a:pPr>
            <a:r>
              <a:rPr lang="en-US" sz="3200" b="1" spc="300" dirty="0"/>
              <a:t>Duration: </a:t>
            </a:r>
            <a:r>
              <a:rPr lang="en-US" sz="3200" spc="300" dirty="0"/>
              <a:t>7 hours</a:t>
            </a:r>
          </a:p>
          <a:p>
            <a:pPr>
              <a:lnSpc>
                <a:spcPct val="150000"/>
              </a:lnSpc>
            </a:pPr>
            <a:r>
              <a:rPr lang="en-US" sz="3200" b="1" spc="300" dirty="0"/>
              <a:t>Other: </a:t>
            </a:r>
            <a:r>
              <a:rPr lang="en-US" sz="2800" spc="300" dirty="0"/>
              <a:t>Feels rested half of the time</a:t>
            </a:r>
          </a:p>
        </p:txBody>
      </p:sp>
    </p:spTree>
    <p:extLst>
      <p:ext uri="{BB962C8B-B14F-4D97-AF65-F5344CB8AC3E}">
        <p14:creationId xmlns:p14="http://schemas.microsoft.com/office/powerpoint/2010/main" val="15389265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p:txBody>
          <a:bodyPr/>
          <a:lstStyle/>
          <a:p>
            <a:r>
              <a:rPr lang="en-US" dirty="0"/>
              <a:t>EXAMINATION - General</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75656"/>
            <a:ext cx="10515600" cy="5682343"/>
          </a:xfrm>
        </p:spPr>
        <p:txBody>
          <a:bodyPr>
            <a:normAutofit lnSpcReduction="10000"/>
          </a:bodyPr>
          <a:lstStyle/>
          <a:p>
            <a:pPr>
              <a:lnSpc>
                <a:spcPct val="150000"/>
              </a:lnSpc>
            </a:pPr>
            <a:r>
              <a:rPr lang="en-US" b="1" dirty="0"/>
              <a:t>Vital Signs:</a:t>
            </a:r>
            <a:r>
              <a:rPr lang="en-US" dirty="0"/>
              <a:t> BP – 118/78, P – 72, T – 98.5℉, R – 12 </a:t>
            </a:r>
            <a:endParaRPr lang="en-US" b="1" dirty="0"/>
          </a:p>
          <a:p>
            <a:pPr>
              <a:lnSpc>
                <a:spcPct val="150000"/>
              </a:lnSpc>
            </a:pPr>
            <a:r>
              <a:rPr lang="en-US" b="1" dirty="0"/>
              <a:t>General Appearance: </a:t>
            </a:r>
          </a:p>
          <a:p>
            <a:pPr lvl="1">
              <a:lnSpc>
                <a:spcPct val="150000"/>
              </a:lnSpc>
            </a:pPr>
            <a:r>
              <a:rPr lang="en-US" dirty="0"/>
              <a:t>Normal, symmetrical, no acute distress</a:t>
            </a:r>
          </a:p>
          <a:p>
            <a:pPr lvl="1">
              <a:lnSpc>
                <a:spcPct val="150000"/>
              </a:lnSpc>
            </a:pPr>
            <a:r>
              <a:rPr lang="en-US" dirty="0"/>
              <a:t>Height – 5’6”, Weight – 140 lbs., Neck circumference – 13.5 inches</a:t>
            </a:r>
          </a:p>
          <a:p>
            <a:pPr>
              <a:lnSpc>
                <a:spcPct val="150000"/>
              </a:lnSpc>
            </a:pPr>
            <a:r>
              <a:rPr lang="en-US" b="1" dirty="0"/>
              <a:t>Cranial Nerve Screening: </a:t>
            </a:r>
            <a:r>
              <a:rPr lang="en-US" dirty="0"/>
              <a:t>Unremarkable</a:t>
            </a:r>
          </a:p>
          <a:p>
            <a:pPr>
              <a:lnSpc>
                <a:spcPct val="150000"/>
              </a:lnSpc>
            </a:pPr>
            <a:r>
              <a:rPr lang="en-US" b="1" dirty="0"/>
              <a:t>Balance/Coordination: </a:t>
            </a:r>
            <a:r>
              <a:rPr lang="en-US" dirty="0"/>
              <a:t>Unremarkable</a:t>
            </a:r>
          </a:p>
          <a:p>
            <a:pPr>
              <a:lnSpc>
                <a:spcPct val="150000"/>
              </a:lnSpc>
            </a:pPr>
            <a:r>
              <a:rPr lang="en-US" b="1" dirty="0"/>
              <a:t>Cervical Examination: </a:t>
            </a:r>
            <a:r>
              <a:rPr lang="en-US" dirty="0"/>
              <a:t>Normal ranges, nonpainful</a:t>
            </a:r>
          </a:p>
          <a:p>
            <a:pPr>
              <a:lnSpc>
                <a:spcPct val="150000"/>
              </a:lnSpc>
            </a:pPr>
            <a:r>
              <a:rPr lang="en-US" b="1" dirty="0"/>
              <a:t>Intraoral Screening:</a:t>
            </a:r>
            <a:r>
              <a:rPr lang="en-US" dirty="0"/>
              <a:t> No pertinent findings</a:t>
            </a:r>
            <a:endParaRPr lang="en-US" b="1" dirty="0"/>
          </a:p>
        </p:txBody>
      </p:sp>
    </p:spTree>
    <p:extLst>
      <p:ext uri="{BB962C8B-B14F-4D97-AF65-F5344CB8AC3E}">
        <p14:creationId xmlns:p14="http://schemas.microsoft.com/office/powerpoint/2010/main" val="3116399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Mandibular Movements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049683"/>
            <a:ext cx="10515600" cy="5738648"/>
          </a:xfrm>
        </p:spPr>
        <p:txBody>
          <a:bodyPr>
            <a:normAutofit fontScale="92500" lnSpcReduction="20000"/>
          </a:bodyPr>
          <a:lstStyle/>
          <a:p>
            <a:pPr>
              <a:lnSpc>
                <a:spcPct val="150000"/>
              </a:lnSpc>
            </a:pPr>
            <a:r>
              <a:rPr lang="en-US" b="1" dirty="0"/>
              <a:t>Comfortable Opening:</a:t>
            </a:r>
            <a:r>
              <a:rPr lang="en-US" dirty="0"/>
              <a:t> 25 millimeters (mm)</a:t>
            </a:r>
            <a:endParaRPr lang="en-US" b="1" dirty="0"/>
          </a:p>
          <a:p>
            <a:pPr>
              <a:lnSpc>
                <a:spcPct val="150000"/>
              </a:lnSpc>
            </a:pPr>
            <a:r>
              <a:rPr lang="en-US" b="1" dirty="0"/>
              <a:t>Maximum Unassisted Opening:</a:t>
            </a:r>
            <a:r>
              <a:rPr lang="en-US" dirty="0"/>
              <a:t> 30mm</a:t>
            </a:r>
          </a:p>
          <a:p>
            <a:pPr lvl="1">
              <a:lnSpc>
                <a:spcPct val="150000"/>
              </a:lnSpc>
            </a:pPr>
            <a:r>
              <a:rPr lang="en-US" dirty="0"/>
              <a:t>Moderate increase to the chief complaint</a:t>
            </a:r>
            <a:endParaRPr lang="en-US" b="1" dirty="0"/>
          </a:p>
          <a:p>
            <a:pPr>
              <a:lnSpc>
                <a:spcPct val="150000"/>
              </a:lnSpc>
            </a:pPr>
            <a:r>
              <a:rPr lang="en-US" b="1" dirty="0"/>
              <a:t>Assisted Opening:</a:t>
            </a:r>
            <a:r>
              <a:rPr lang="en-US" dirty="0"/>
              <a:t> 50 mm (soft end feel)</a:t>
            </a:r>
          </a:p>
          <a:p>
            <a:pPr lvl="1">
              <a:lnSpc>
                <a:spcPct val="150000"/>
              </a:lnSpc>
            </a:pPr>
            <a:r>
              <a:rPr lang="en-US" dirty="0"/>
              <a:t>Severe increase to the chief complaint </a:t>
            </a:r>
          </a:p>
          <a:p>
            <a:pPr>
              <a:lnSpc>
                <a:spcPct val="150000"/>
              </a:lnSpc>
            </a:pPr>
            <a:r>
              <a:rPr lang="en-US" b="1" dirty="0"/>
              <a:t>Excursive Movements:</a:t>
            </a:r>
          </a:p>
          <a:p>
            <a:pPr lvl="1">
              <a:lnSpc>
                <a:spcPct val="150000"/>
              </a:lnSpc>
            </a:pPr>
            <a:r>
              <a:rPr lang="en-US" dirty="0"/>
              <a:t>Left – 8mm, nonpainful</a:t>
            </a:r>
          </a:p>
          <a:p>
            <a:pPr lvl="1">
              <a:lnSpc>
                <a:spcPct val="150000"/>
              </a:lnSpc>
            </a:pPr>
            <a:r>
              <a:rPr lang="en-US" dirty="0"/>
              <a:t>Right – 8mm, painful to the chief complaint</a:t>
            </a:r>
          </a:p>
          <a:p>
            <a:pPr lvl="1">
              <a:lnSpc>
                <a:spcPct val="150000"/>
              </a:lnSpc>
            </a:pPr>
            <a:r>
              <a:rPr lang="en-US" dirty="0"/>
              <a:t>Protrusive – 8mm, painful to the chief complaint</a:t>
            </a:r>
          </a:p>
          <a:p>
            <a:pPr>
              <a:lnSpc>
                <a:spcPct val="150000"/>
              </a:lnSpc>
            </a:pPr>
            <a:r>
              <a:rPr lang="en-US" b="1" dirty="0"/>
              <a:t>TMJ Evaluation: </a:t>
            </a:r>
            <a:r>
              <a:rPr lang="en-US" dirty="0"/>
              <a:t>Normal</a:t>
            </a:r>
          </a:p>
        </p:txBody>
      </p:sp>
    </p:spTree>
    <p:extLst>
      <p:ext uri="{BB962C8B-B14F-4D97-AF65-F5344CB8AC3E}">
        <p14:creationId xmlns:p14="http://schemas.microsoft.com/office/powerpoint/2010/main" val="41648957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EXAMINATION – Palpation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034100"/>
            <a:ext cx="10515600" cy="5412377"/>
          </a:xfrm>
        </p:spPr>
        <p:txBody>
          <a:bodyPr>
            <a:normAutofit/>
          </a:bodyPr>
          <a:lstStyle/>
          <a:p>
            <a:pPr>
              <a:lnSpc>
                <a:spcPct val="100000"/>
              </a:lnSpc>
            </a:pPr>
            <a:r>
              <a:rPr lang="en-US" b="1" dirty="0"/>
              <a:t>Painful:</a:t>
            </a:r>
            <a:r>
              <a:rPr lang="en-US" dirty="0"/>
              <a:t> Left masseter palpation caused pain to spread to the L jaw, maxillary sinus, maxillary teeth, TMJ, and inner ear (all familiar pains)</a:t>
            </a:r>
          </a:p>
          <a:p>
            <a:pPr>
              <a:lnSpc>
                <a:spcPct val="100000"/>
              </a:lnSpc>
            </a:pPr>
            <a:r>
              <a:rPr lang="en-US" b="1" dirty="0"/>
              <a:t>Painful:</a:t>
            </a:r>
            <a:r>
              <a:rPr lang="en-US" dirty="0"/>
              <a:t> Functional testing (resisted jaw protrusion) of the left lateral pterygoid caused left inner ear pain.</a:t>
            </a:r>
          </a:p>
          <a:p>
            <a:pPr>
              <a:lnSpc>
                <a:spcPct val="100000"/>
              </a:lnSpc>
            </a:pPr>
            <a:r>
              <a:rPr lang="en-US" b="1" dirty="0"/>
              <a:t>Painful:</a:t>
            </a:r>
            <a:r>
              <a:rPr lang="en-US" dirty="0"/>
              <a:t> Intraoral palpation of the temporal tendon caused the patient to withdrawal and caused pain to the maxillary teeth and temple areas.</a:t>
            </a:r>
          </a:p>
          <a:p>
            <a:pPr marL="0" indent="0">
              <a:lnSpc>
                <a:spcPct val="100000"/>
              </a:lnSpc>
              <a:buNone/>
            </a:pPr>
            <a:r>
              <a:rPr lang="en-US" dirty="0"/>
              <a:t>  </a:t>
            </a:r>
          </a:p>
          <a:p>
            <a:pPr marL="0" indent="0">
              <a:lnSpc>
                <a:spcPct val="150000"/>
              </a:lnSpc>
              <a:buNone/>
            </a:pPr>
            <a:endParaRPr lang="en-US" b="1" dirty="0"/>
          </a:p>
        </p:txBody>
      </p:sp>
      <p:pic>
        <p:nvPicPr>
          <p:cNvPr id="4" name="Picture 3" descr="A picture containing bone, skull&#10;&#10;Description automatically generated">
            <a:extLst>
              <a:ext uri="{FF2B5EF4-FFF2-40B4-BE49-F238E27FC236}">
                <a16:creationId xmlns:a16="http://schemas.microsoft.com/office/drawing/2014/main" id="{15252DD9-C16A-EF27-BEBA-575EB79871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7619" y="3962298"/>
            <a:ext cx="3032731" cy="2895702"/>
          </a:xfrm>
          <a:prstGeom prst="rect">
            <a:avLst/>
          </a:prstGeom>
        </p:spPr>
      </p:pic>
      <p:sp>
        <p:nvSpPr>
          <p:cNvPr id="5" name="Explosion 1 4">
            <a:extLst>
              <a:ext uri="{FF2B5EF4-FFF2-40B4-BE49-F238E27FC236}">
                <a16:creationId xmlns:a16="http://schemas.microsoft.com/office/drawing/2014/main" id="{2F1B99D4-8B2F-3C56-FFAD-B174F6446477}"/>
              </a:ext>
            </a:extLst>
          </p:cNvPr>
          <p:cNvSpPr/>
          <p:nvPr/>
        </p:nvSpPr>
        <p:spPr>
          <a:xfrm>
            <a:off x="5366773" y="6202767"/>
            <a:ext cx="549053" cy="2864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p:sp>
        <p:nvSpPr>
          <p:cNvPr id="6" name="Explosion 1 5">
            <a:extLst>
              <a:ext uri="{FF2B5EF4-FFF2-40B4-BE49-F238E27FC236}">
                <a16:creationId xmlns:a16="http://schemas.microsoft.com/office/drawing/2014/main" id="{A767D49A-042F-AD6F-658C-6684AE5497EF}"/>
              </a:ext>
            </a:extLst>
          </p:cNvPr>
          <p:cNvSpPr/>
          <p:nvPr/>
        </p:nvSpPr>
        <p:spPr>
          <a:xfrm>
            <a:off x="5236625" y="5823900"/>
            <a:ext cx="549053" cy="286492"/>
          </a:xfrm>
          <a:prstGeom prst="irregularSeal1">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30000"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CBF6F4F2-E839-8164-D4BB-D8156C087934}"/>
                  </a:ext>
                </a:extLst>
              </p14:cNvPr>
              <p14:cNvContentPartPr/>
              <p14:nvPr/>
            </p14:nvContentPartPr>
            <p14:xfrm>
              <a:off x="4925160" y="6018897"/>
              <a:ext cx="426240" cy="84960"/>
            </p14:xfrm>
          </p:contentPart>
        </mc:Choice>
        <mc:Fallback xmlns="">
          <p:pic>
            <p:nvPicPr>
              <p:cNvPr id="7" name="Ink 6">
                <a:extLst>
                  <a:ext uri="{FF2B5EF4-FFF2-40B4-BE49-F238E27FC236}">
                    <a16:creationId xmlns:a16="http://schemas.microsoft.com/office/drawing/2014/main" id="{CBF6F4F2-E839-8164-D4BB-D8156C087934}"/>
                  </a:ext>
                </a:extLst>
              </p:cNvPr>
              <p:cNvPicPr/>
              <p:nvPr/>
            </p:nvPicPr>
            <p:blipFill>
              <a:blip r:embed="rId4"/>
              <a:stretch>
                <a:fillRect/>
              </a:stretch>
            </p:blipFill>
            <p:spPr>
              <a:xfrm>
                <a:off x="4889520" y="5946897"/>
                <a:ext cx="4978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15EF2E67-9F32-4CC6-AB29-AA54BCCC887F}"/>
                  </a:ext>
                </a:extLst>
              </p14:cNvPr>
              <p14:cNvContentPartPr/>
              <p14:nvPr/>
            </p14:nvContentPartPr>
            <p14:xfrm>
              <a:off x="4951440" y="5800017"/>
              <a:ext cx="383040" cy="108360"/>
            </p14:xfrm>
          </p:contentPart>
        </mc:Choice>
        <mc:Fallback xmlns="">
          <p:pic>
            <p:nvPicPr>
              <p:cNvPr id="8" name="Ink 7">
                <a:extLst>
                  <a:ext uri="{FF2B5EF4-FFF2-40B4-BE49-F238E27FC236}">
                    <a16:creationId xmlns:a16="http://schemas.microsoft.com/office/drawing/2014/main" id="{15EF2E67-9F32-4CC6-AB29-AA54BCCC887F}"/>
                  </a:ext>
                </a:extLst>
              </p:cNvPr>
              <p:cNvPicPr/>
              <p:nvPr/>
            </p:nvPicPr>
            <p:blipFill>
              <a:blip r:embed="rId6"/>
              <a:stretch>
                <a:fillRect/>
              </a:stretch>
            </p:blipFill>
            <p:spPr>
              <a:xfrm>
                <a:off x="4915440" y="5728017"/>
                <a:ext cx="45468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F6696459-2B19-37CB-492C-D6E9FC5A07BC}"/>
                  </a:ext>
                </a:extLst>
              </p14:cNvPr>
              <p14:cNvContentPartPr/>
              <p14:nvPr/>
            </p14:nvContentPartPr>
            <p14:xfrm>
              <a:off x="5171040" y="5604897"/>
              <a:ext cx="311400" cy="279000"/>
            </p14:xfrm>
          </p:contentPart>
        </mc:Choice>
        <mc:Fallback xmlns="">
          <p:pic>
            <p:nvPicPr>
              <p:cNvPr id="9" name="Ink 8">
                <a:extLst>
                  <a:ext uri="{FF2B5EF4-FFF2-40B4-BE49-F238E27FC236}">
                    <a16:creationId xmlns:a16="http://schemas.microsoft.com/office/drawing/2014/main" id="{F6696459-2B19-37CB-492C-D6E9FC5A07BC}"/>
                  </a:ext>
                </a:extLst>
              </p:cNvPr>
              <p:cNvPicPr/>
              <p:nvPr/>
            </p:nvPicPr>
            <p:blipFill>
              <a:blip r:embed="rId8"/>
              <a:stretch>
                <a:fillRect/>
              </a:stretch>
            </p:blipFill>
            <p:spPr>
              <a:xfrm>
                <a:off x="5135400" y="5533257"/>
                <a:ext cx="383040" cy="42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0F75547E-B831-5717-FEFE-18CACE79B9DA}"/>
                  </a:ext>
                </a:extLst>
              </p14:cNvPr>
              <p14:cNvContentPartPr/>
              <p14:nvPr/>
            </p14:nvContentPartPr>
            <p14:xfrm>
              <a:off x="5656424" y="5718755"/>
              <a:ext cx="606046" cy="210290"/>
            </p14:xfrm>
          </p:contentPart>
        </mc:Choice>
        <mc:Fallback xmlns="">
          <p:pic>
            <p:nvPicPr>
              <p:cNvPr id="10" name="Ink 9">
                <a:extLst>
                  <a:ext uri="{FF2B5EF4-FFF2-40B4-BE49-F238E27FC236}">
                    <a16:creationId xmlns:a16="http://schemas.microsoft.com/office/drawing/2014/main" id="{0F75547E-B831-5717-FEFE-18CACE79B9DA}"/>
                  </a:ext>
                </a:extLst>
              </p:cNvPr>
              <p:cNvPicPr/>
              <p:nvPr/>
            </p:nvPicPr>
            <p:blipFill>
              <a:blip r:embed="rId10"/>
              <a:stretch>
                <a:fillRect/>
              </a:stretch>
            </p:blipFill>
            <p:spPr>
              <a:xfrm>
                <a:off x="5620414" y="5647098"/>
                <a:ext cx="677706" cy="35396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43F686F3-94F5-55B0-D3A8-64DF5BDE0CEC}"/>
                  </a:ext>
                </a:extLst>
              </p14:cNvPr>
              <p14:cNvContentPartPr/>
              <p14:nvPr/>
            </p14:nvContentPartPr>
            <p14:xfrm>
              <a:off x="5079600" y="6408057"/>
              <a:ext cx="453960" cy="266040"/>
            </p14:xfrm>
          </p:contentPart>
        </mc:Choice>
        <mc:Fallback xmlns="">
          <p:pic>
            <p:nvPicPr>
              <p:cNvPr id="11" name="Ink 10">
                <a:extLst>
                  <a:ext uri="{FF2B5EF4-FFF2-40B4-BE49-F238E27FC236}">
                    <a16:creationId xmlns:a16="http://schemas.microsoft.com/office/drawing/2014/main" id="{43F686F3-94F5-55B0-D3A8-64DF5BDE0CEC}"/>
                  </a:ext>
                </a:extLst>
              </p:cNvPr>
              <p:cNvPicPr/>
              <p:nvPr/>
            </p:nvPicPr>
            <p:blipFill>
              <a:blip r:embed="rId12"/>
              <a:stretch>
                <a:fillRect/>
              </a:stretch>
            </p:blipFill>
            <p:spPr>
              <a:xfrm>
                <a:off x="5043960" y="6336057"/>
                <a:ext cx="525600" cy="409680"/>
              </a:xfrm>
              <a:prstGeom prst="rect">
                <a:avLst/>
              </a:prstGeom>
            </p:spPr>
          </p:pic>
        </mc:Fallback>
      </mc:AlternateContent>
    </p:spTree>
    <p:extLst>
      <p:ext uri="{BB962C8B-B14F-4D97-AF65-F5344CB8AC3E}">
        <p14:creationId xmlns:p14="http://schemas.microsoft.com/office/powerpoint/2010/main" val="132964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5"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strVal val="#ppt_w*0.7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Effect transition="in" filter="fade">
                                      <p:cBhvr>
                                        <p:cTn id="25" dur="1000"/>
                                        <p:tgtEl>
                                          <p:spTgt spid="8"/>
                                        </p:tgtEl>
                                      </p:cBhvr>
                                    </p:animEffect>
                                  </p:childTnLst>
                                </p:cTn>
                              </p:par>
                              <p:par>
                                <p:cTn id="26" presetID="55"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5"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0.70"/>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a:lnSpc>
                <a:spcPct val="150000"/>
              </a:lnSpc>
            </a:pPr>
            <a:r>
              <a:rPr lang="en-US" dirty="0"/>
              <a:t>Do you want to order any diagnostic testing?</a:t>
            </a:r>
          </a:p>
        </p:txBody>
      </p:sp>
      <p:sp>
        <p:nvSpPr>
          <p:cNvPr id="5" name="Alternate Process 4">
            <a:hlinkClick r:id="rId3" action="ppaction://hlinksldjump" highlightClick="1"/>
            <a:extLst>
              <a:ext uri="{FF2B5EF4-FFF2-40B4-BE49-F238E27FC236}">
                <a16:creationId xmlns:a16="http://schemas.microsoft.com/office/drawing/2014/main" id="{89C1C69A-3D28-5589-CB09-1829EE6169B6}"/>
              </a:ext>
            </a:extLst>
          </p:cNvPr>
          <p:cNvSpPr/>
          <p:nvPr/>
        </p:nvSpPr>
        <p:spPr>
          <a:xfrm>
            <a:off x="1175656" y="2061738"/>
            <a:ext cx="105156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TMJ MRI or CT/CBCT</a:t>
            </a:r>
          </a:p>
        </p:txBody>
      </p:sp>
      <p:sp>
        <p:nvSpPr>
          <p:cNvPr id="6" name="Alternate Process 5">
            <a:hlinkClick r:id="rId4" action="ppaction://hlinksldjump" highlightClick="1"/>
            <a:extLst>
              <a:ext uri="{FF2B5EF4-FFF2-40B4-BE49-F238E27FC236}">
                <a16:creationId xmlns:a16="http://schemas.microsoft.com/office/drawing/2014/main" id="{8156C8DB-CB50-A615-91B0-994A68BD668E}"/>
              </a:ext>
            </a:extLst>
          </p:cNvPr>
          <p:cNvSpPr/>
          <p:nvPr/>
        </p:nvSpPr>
        <p:spPr>
          <a:xfrm>
            <a:off x="1175657" y="304582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Dental imaging/evaluation of maxillary teeth</a:t>
            </a:r>
          </a:p>
        </p:txBody>
      </p:sp>
      <p:sp>
        <p:nvSpPr>
          <p:cNvPr id="7" name="Alternate Process 6">
            <a:hlinkClick r:id="rId5" action="ppaction://hlinksldjump" highlightClick="1"/>
            <a:extLst>
              <a:ext uri="{FF2B5EF4-FFF2-40B4-BE49-F238E27FC236}">
                <a16:creationId xmlns:a16="http://schemas.microsoft.com/office/drawing/2014/main" id="{690553EE-0059-E1CB-75A1-49661DEBD472}"/>
              </a:ext>
            </a:extLst>
          </p:cNvPr>
          <p:cNvSpPr/>
          <p:nvPr/>
        </p:nvSpPr>
        <p:spPr>
          <a:xfrm>
            <a:off x="1175657" y="4029908"/>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Auriculotemporal (AT) Nerve Block</a:t>
            </a:r>
          </a:p>
        </p:txBody>
      </p:sp>
      <p:sp>
        <p:nvSpPr>
          <p:cNvPr id="8" name="Alternate Process 7">
            <a:hlinkClick r:id="rId6" action="ppaction://hlinksldjump" highlightClick="1"/>
            <a:extLst>
              <a:ext uri="{FF2B5EF4-FFF2-40B4-BE49-F238E27FC236}">
                <a16:creationId xmlns:a16="http://schemas.microsoft.com/office/drawing/2014/main" id="{DB5C2871-9C1B-7B72-CE9A-5BA7AC42F610}"/>
              </a:ext>
            </a:extLst>
          </p:cNvPr>
          <p:cNvSpPr/>
          <p:nvPr/>
        </p:nvSpPr>
        <p:spPr>
          <a:xfrm>
            <a:off x="1175657" y="5998078"/>
            <a:ext cx="5024845"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No</a:t>
            </a:r>
          </a:p>
        </p:txBody>
      </p:sp>
      <p:sp>
        <p:nvSpPr>
          <p:cNvPr id="4" name="Alternate Process 3">
            <a:hlinkClick r:id="rId7" action="ppaction://hlinksldjump" highlightClick="1"/>
            <a:extLst>
              <a:ext uri="{FF2B5EF4-FFF2-40B4-BE49-F238E27FC236}">
                <a16:creationId xmlns:a16="http://schemas.microsoft.com/office/drawing/2014/main" id="{63F3B87F-FB23-99EF-F187-870819A17BF6}"/>
              </a:ext>
            </a:extLst>
          </p:cNvPr>
          <p:cNvSpPr/>
          <p:nvPr/>
        </p:nvSpPr>
        <p:spPr>
          <a:xfrm>
            <a:off x="1175656" y="5013993"/>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Masseter Dry Needling/Trigger Point injection</a:t>
            </a:r>
          </a:p>
        </p:txBody>
      </p:sp>
      <p:sp>
        <p:nvSpPr>
          <p:cNvPr id="11" name="Title 1">
            <a:extLst>
              <a:ext uri="{FF2B5EF4-FFF2-40B4-BE49-F238E27FC236}">
                <a16:creationId xmlns:a16="http://schemas.microsoft.com/office/drawing/2014/main" id="{A377F916-CC24-8D37-180D-E66FCD29E878}"/>
              </a:ext>
            </a:extLst>
          </p:cNvPr>
          <p:cNvSpPr txBox="1">
            <a:spLocks/>
          </p:cNvSpPr>
          <p:nvPr/>
        </p:nvSpPr>
        <p:spPr>
          <a:xfrm>
            <a:off x="838200" y="0"/>
            <a:ext cx="11353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DIAGNOSTIC TESTING: </a:t>
            </a:r>
            <a:r>
              <a:rPr lang="en-US" sz="3200" dirty="0"/>
              <a:t>Click all tests you want to perform</a:t>
            </a:r>
            <a:endParaRPr lang="en-US" dirty="0"/>
          </a:p>
        </p:txBody>
      </p:sp>
    </p:spTree>
    <p:extLst>
      <p:ext uri="{BB962C8B-B14F-4D97-AF65-F5344CB8AC3E}">
        <p14:creationId xmlns:p14="http://schemas.microsoft.com/office/powerpoint/2010/main" val="2323164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None</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00000"/>
              </a:lnSpc>
            </a:pPr>
            <a:r>
              <a:rPr lang="en-US" dirty="0"/>
              <a:t>No tests are required for this patient, but they may help you determine the site versus source of the pain.  They may also help you rule-out potential mimickers of the pain.  </a:t>
            </a:r>
          </a:p>
        </p:txBody>
      </p:sp>
      <p:sp>
        <p:nvSpPr>
          <p:cNvPr id="4" name="Rounded Rectangle 3">
            <a:hlinkClick r:id="rId2" action="ppaction://hlinksldjump" highlightClick="1"/>
            <a:extLst>
              <a:ext uri="{FF2B5EF4-FFF2-40B4-BE49-F238E27FC236}">
                <a16:creationId xmlns:a16="http://schemas.microsoft.com/office/drawing/2014/main" id="{2BB13DCA-C5A1-0B3A-577A-FF277787E425}"/>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8" name="Rounded Rectangle 7">
            <a:hlinkClick r:id="rId3" action="ppaction://hlinksldjump" highlightClick="1"/>
            <a:extLst>
              <a:ext uri="{FF2B5EF4-FFF2-40B4-BE49-F238E27FC236}">
                <a16:creationId xmlns:a16="http://schemas.microsoft.com/office/drawing/2014/main" id="{0844DAF8-1C35-19C1-194D-BE327C43604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37432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TMJ Imaging</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buNone/>
            </a:pPr>
            <a:r>
              <a:rPr lang="en-US" dirty="0"/>
              <a:t>Incorrect. A TMJ MRI or CT/CBCT is not necessary.  </a:t>
            </a:r>
          </a:p>
          <a:p>
            <a:pPr>
              <a:lnSpc>
                <a:spcPct val="100000"/>
              </a:lnSpc>
            </a:pPr>
            <a:r>
              <a:rPr lang="en-US" dirty="0"/>
              <a:t>There does not appear to be an intracapsular / TMJ cause of the pain.  Muscle pain cannot be imaged.  Therefore, no imaging is necessary in this situation.</a:t>
            </a:r>
          </a:p>
          <a:p>
            <a:pPr marL="0" indent="0">
              <a:lnSpc>
                <a:spcPct val="100000"/>
              </a:lnSpc>
              <a:buNone/>
            </a:pPr>
            <a:endParaRPr lang="en-US" dirty="0"/>
          </a:p>
          <a:p>
            <a:pPr marL="457200" lvl="1" indent="0">
              <a:lnSpc>
                <a:spcPct val="100000"/>
              </a:lnSpc>
              <a:buNone/>
            </a:pPr>
            <a:endParaRPr lang="en-US" dirty="0"/>
          </a:p>
        </p:txBody>
      </p:sp>
      <p:sp>
        <p:nvSpPr>
          <p:cNvPr id="5" name="Rounded Rectangle 4">
            <a:hlinkClick r:id="rId2" action="ppaction://hlinksldjump" highlightClick="1"/>
            <a:extLst>
              <a:ext uri="{FF2B5EF4-FFF2-40B4-BE49-F238E27FC236}">
                <a16:creationId xmlns:a16="http://schemas.microsoft.com/office/drawing/2014/main" id="{FAA08E8A-168B-3063-3082-A8F97E5129E9}"/>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6" name="Rounded Rectangle 5">
            <a:hlinkClick r:id="rId3" action="ppaction://hlinksldjump" highlightClick="1"/>
            <a:extLst>
              <a:ext uri="{FF2B5EF4-FFF2-40B4-BE49-F238E27FC236}">
                <a16:creationId xmlns:a16="http://schemas.microsoft.com/office/drawing/2014/main" id="{2FDA1F22-9A33-EDE3-9476-7D1A22A3A71C}"/>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0816840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Dental Evaluation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marL="0" indent="0">
              <a:lnSpc>
                <a:spcPct val="100000"/>
              </a:lnSpc>
              <a:spcBef>
                <a:spcPts val="0"/>
              </a:spcBef>
              <a:spcAft>
                <a:spcPts val="1200"/>
              </a:spcAft>
              <a:buNone/>
            </a:pPr>
            <a:r>
              <a:rPr lang="en-US" dirty="0"/>
              <a:t>A dental evaluation may be beneficial in this instance.  </a:t>
            </a:r>
          </a:p>
          <a:p>
            <a:pPr>
              <a:lnSpc>
                <a:spcPct val="100000"/>
              </a:lnSpc>
              <a:spcBef>
                <a:spcPts val="0"/>
              </a:spcBef>
              <a:spcAft>
                <a:spcPts val="1200"/>
              </a:spcAft>
            </a:pPr>
            <a:r>
              <a:rPr lang="en-US" dirty="0"/>
              <a:t>Although it appears the tooth pain is secondary to muscle referral, a dental evaluation to rule out intraoral causes for the pain is an appropriate initial step.  This may involve an intraoral examination, imaging of the teeth, and possible testing of the teeth with stimuli to try to elicit the chief complaint pain.  It may also involve diagnostically numbing the area of pain to assess whether this modifies the pain. </a:t>
            </a:r>
          </a:p>
          <a:p>
            <a:pPr>
              <a:lnSpc>
                <a:spcPct val="100000"/>
              </a:lnSpc>
              <a:spcBef>
                <a:spcPts val="0"/>
              </a:spcBef>
              <a:spcAft>
                <a:spcPts val="1200"/>
              </a:spcAft>
            </a:pPr>
            <a:r>
              <a:rPr lang="en-US" dirty="0"/>
              <a:t>If no definitive findings are made, irreversible treatment to the teeth should NOT be done to try to “fix” the pain. </a:t>
            </a:r>
          </a:p>
        </p:txBody>
      </p:sp>
      <p:sp>
        <p:nvSpPr>
          <p:cNvPr id="4" name="Rounded Rectangle 3">
            <a:hlinkClick r:id="rId2" action="ppaction://hlinksldjump" highlightClick="1"/>
            <a:extLst>
              <a:ext uri="{FF2B5EF4-FFF2-40B4-BE49-F238E27FC236}">
                <a16:creationId xmlns:a16="http://schemas.microsoft.com/office/drawing/2014/main" id="{215DA255-BBB3-409F-AB2D-424E0E11A0A8}"/>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CBF3D287-4CA9-150C-86CD-A62CBA9650F5}"/>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332419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Description</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838200" y="1271752"/>
            <a:ext cx="10891345" cy="5202621"/>
          </a:xfrm>
        </p:spPr>
        <p:txBody>
          <a:bodyPr>
            <a:normAutofit/>
          </a:bodyPr>
          <a:lstStyle/>
          <a:p>
            <a:pPr>
              <a:lnSpc>
                <a:spcPct val="150000"/>
              </a:lnSpc>
            </a:pPr>
            <a:r>
              <a:rPr lang="en-US" b="1" spc="300" dirty="0"/>
              <a:t>Initiating: </a:t>
            </a:r>
            <a:r>
              <a:rPr lang="en-US" spc="300" dirty="0"/>
              <a:t>Eating</a:t>
            </a:r>
          </a:p>
          <a:p>
            <a:pPr>
              <a:lnSpc>
                <a:spcPct val="150000"/>
              </a:lnSpc>
            </a:pPr>
            <a:r>
              <a:rPr lang="en-US" b="1" spc="300" dirty="0"/>
              <a:t>Aggravating: </a:t>
            </a:r>
            <a:r>
              <a:rPr lang="en-US" spc="300" dirty="0"/>
              <a:t>Eating hard or chewy foods</a:t>
            </a:r>
          </a:p>
          <a:p>
            <a:pPr>
              <a:lnSpc>
                <a:spcPct val="150000"/>
              </a:lnSpc>
            </a:pPr>
            <a:r>
              <a:rPr lang="en-US" b="1" spc="300" dirty="0"/>
              <a:t>Alleviating: </a:t>
            </a:r>
            <a:r>
              <a:rPr lang="en-US" spc="300" dirty="0"/>
              <a:t>Resting the jaw; Ibuprofen 600mg prn</a:t>
            </a:r>
          </a:p>
          <a:p>
            <a:pPr>
              <a:lnSpc>
                <a:spcPct val="150000"/>
              </a:lnSpc>
            </a:pPr>
            <a:r>
              <a:rPr lang="en-US" b="1" spc="300" dirty="0"/>
              <a:t>Associated Symptoms: </a:t>
            </a:r>
          </a:p>
          <a:p>
            <a:pPr lvl="1">
              <a:lnSpc>
                <a:spcPct val="150000"/>
              </a:lnSpc>
            </a:pPr>
            <a:r>
              <a:rPr lang="en-US" spc="300" dirty="0"/>
              <a:t>R TMJ click on opening and closing (not painful)</a:t>
            </a:r>
          </a:p>
        </p:txBody>
      </p:sp>
    </p:spTree>
    <p:extLst>
      <p:ext uri="{BB962C8B-B14F-4D97-AF65-F5344CB8AC3E}">
        <p14:creationId xmlns:p14="http://schemas.microsoft.com/office/powerpoint/2010/main" val="14454237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AT Block</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10000"/>
              </a:lnSpc>
            </a:pPr>
            <a:r>
              <a:rPr lang="en-US" dirty="0"/>
              <a:t>If you are unsure whether the TMJ pain is coming from the joint or another source, an AT block can be performed diagnostically.</a:t>
            </a:r>
          </a:p>
          <a:p>
            <a:pPr>
              <a:lnSpc>
                <a:spcPct val="110000"/>
              </a:lnSpc>
            </a:pPr>
            <a:r>
              <a:rPr lang="en-US" dirty="0"/>
              <a:t>An AT block did not change the chief complaint pain or modify mandibular range of motion in this case.  </a:t>
            </a:r>
          </a:p>
        </p:txBody>
      </p:sp>
      <p:sp>
        <p:nvSpPr>
          <p:cNvPr id="4" name="Rounded Rectangle 3">
            <a:hlinkClick r:id="rId2" action="ppaction://hlinksldjump" highlightClick="1"/>
            <a:extLst>
              <a:ext uri="{FF2B5EF4-FFF2-40B4-BE49-F238E27FC236}">
                <a16:creationId xmlns:a16="http://schemas.microsoft.com/office/drawing/2014/main" id="{0B966535-FDE2-6B83-8235-F8C27E11F602}"/>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60E68460-2290-1B0B-019F-7DECA57009F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6074888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DIAGNOSTIC TESTING – Masseter TPI/DN</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325562"/>
            <a:ext cx="10515600" cy="5532437"/>
          </a:xfrm>
        </p:spPr>
        <p:txBody>
          <a:bodyPr>
            <a:normAutofit/>
          </a:bodyPr>
          <a:lstStyle/>
          <a:p>
            <a:pPr>
              <a:lnSpc>
                <a:spcPct val="110000"/>
              </a:lnSpc>
            </a:pPr>
            <a:r>
              <a:rPr lang="en-US" dirty="0"/>
              <a:t>A trigger point injection or dry needling to the masseter decreased the pain significantly, but not completely.</a:t>
            </a:r>
            <a:endParaRPr lang="en-US" b="1" dirty="0"/>
          </a:p>
        </p:txBody>
      </p:sp>
      <p:sp>
        <p:nvSpPr>
          <p:cNvPr id="4" name="Rounded Rectangle 3">
            <a:hlinkClick r:id="rId2" action="ppaction://hlinksldjump" highlightClick="1"/>
            <a:extLst>
              <a:ext uri="{FF2B5EF4-FFF2-40B4-BE49-F238E27FC236}">
                <a16:creationId xmlns:a16="http://schemas.microsoft.com/office/drawing/2014/main" id="{C663DFA3-8675-05D4-6368-0AD8F3E11ECB}"/>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7" name="Rounded Rectangle 6">
            <a:hlinkClick r:id="rId3" action="ppaction://hlinksldjump" highlightClick="1"/>
            <a:extLst>
              <a:ext uri="{FF2B5EF4-FFF2-40B4-BE49-F238E27FC236}">
                <a16:creationId xmlns:a16="http://schemas.microsoft.com/office/drawing/2014/main" id="{978D18BD-6FAE-2F47-66B1-19A841C4F0B4}"/>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33012665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  </a:t>
            </a:r>
            <a:r>
              <a:rPr lang="en-US" sz="3200" dirty="0"/>
              <a:t>Click the diagnosis(es) for this patient</a:t>
            </a:r>
            <a:endParaRPr lang="en-US" dirty="0"/>
          </a:p>
        </p:txBody>
      </p:sp>
      <p:sp>
        <p:nvSpPr>
          <p:cNvPr id="5" name="Alternate Process 4">
            <a:hlinkClick r:id="rId2" action="ppaction://hlinksldjump" highlightClick="1"/>
            <a:extLst>
              <a:ext uri="{FF2B5EF4-FFF2-40B4-BE49-F238E27FC236}">
                <a16:creationId xmlns:a16="http://schemas.microsoft.com/office/drawing/2014/main" id="{89C1C69A-3D28-5589-CB09-1829EE6169B6}"/>
              </a:ext>
            </a:extLst>
          </p:cNvPr>
          <p:cNvSpPr/>
          <p:nvPr/>
        </p:nvSpPr>
        <p:spPr>
          <a:xfrm>
            <a:off x="1142325" y="1117308"/>
            <a:ext cx="5709737"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1. Left masticatory myofascial pain</a:t>
            </a:r>
          </a:p>
        </p:txBody>
      </p:sp>
      <p:sp>
        <p:nvSpPr>
          <p:cNvPr id="6" name="Alternate Process 5">
            <a:hlinkClick r:id="rId3" action="ppaction://hlinksldjump" highlightClick="1"/>
            <a:extLst>
              <a:ext uri="{FF2B5EF4-FFF2-40B4-BE49-F238E27FC236}">
                <a16:creationId xmlns:a16="http://schemas.microsoft.com/office/drawing/2014/main" id="{8156C8DB-CB50-A615-91B0-994A68BD668E}"/>
              </a:ext>
            </a:extLst>
          </p:cNvPr>
          <p:cNvSpPr/>
          <p:nvPr/>
        </p:nvSpPr>
        <p:spPr>
          <a:xfrm>
            <a:off x="1142325" y="2236660"/>
            <a:ext cx="920496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2. Left TMJ arthralgia</a:t>
            </a:r>
          </a:p>
        </p:txBody>
      </p:sp>
      <p:sp>
        <p:nvSpPr>
          <p:cNvPr id="7" name="Alternate Process 6">
            <a:hlinkClick r:id="rId2" action="ppaction://hlinksldjump" highlightClick="1"/>
            <a:extLst>
              <a:ext uri="{FF2B5EF4-FFF2-40B4-BE49-F238E27FC236}">
                <a16:creationId xmlns:a16="http://schemas.microsoft.com/office/drawing/2014/main" id="{690553EE-0059-E1CB-75A1-49661DEBD472}"/>
              </a:ext>
            </a:extLst>
          </p:cNvPr>
          <p:cNvSpPr/>
          <p:nvPr/>
        </p:nvSpPr>
        <p:spPr>
          <a:xfrm>
            <a:off x="1142325" y="3356012"/>
            <a:ext cx="6209212"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3. Left temporal tendonitis</a:t>
            </a:r>
          </a:p>
        </p:txBody>
      </p:sp>
      <p:sp>
        <p:nvSpPr>
          <p:cNvPr id="8" name="Alternate Process 7">
            <a:hlinkClick r:id="rId4" action="ppaction://hlinksldjump" highlightClick="1"/>
            <a:extLst>
              <a:ext uri="{FF2B5EF4-FFF2-40B4-BE49-F238E27FC236}">
                <a16:creationId xmlns:a16="http://schemas.microsoft.com/office/drawing/2014/main" id="{DB5C2871-9C1B-7B72-CE9A-5BA7AC42F610}"/>
              </a:ext>
            </a:extLst>
          </p:cNvPr>
          <p:cNvSpPr/>
          <p:nvPr/>
        </p:nvSpPr>
        <p:spPr>
          <a:xfrm>
            <a:off x="1142325" y="4545904"/>
            <a:ext cx="8281851"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4. Left TMJ anterior disc displacement with reduction</a:t>
            </a:r>
          </a:p>
        </p:txBody>
      </p:sp>
      <p:sp>
        <p:nvSpPr>
          <p:cNvPr id="3" name="Alternate Process 2">
            <a:hlinkClick r:id="rId5" action="ppaction://hlinksldjump" highlightClick="1"/>
            <a:extLst>
              <a:ext uri="{FF2B5EF4-FFF2-40B4-BE49-F238E27FC236}">
                <a16:creationId xmlns:a16="http://schemas.microsoft.com/office/drawing/2014/main" id="{4AE6D38A-1A88-8AB5-F1E3-E011855AD7C8}"/>
              </a:ext>
            </a:extLst>
          </p:cNvPr>
          <p:cNvSpPr/>
          <p:nvPr/>
        </p:nvSpPr>
        <p:spPr>
          <a:xfrm>
            <a:off x="1142325" y="5849008"/>
            <a:ext cx="11709200" cy="766354"/>
          </a:xfrm>
          <a:prstGeom prst="flowChartAlternateProcess">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1"/>
          </a:fillRef>
          <a:effectRef idx="1">
            <a:schemeClr val="accent1"/>
          </a:effectRef>
          <a:fontRef idx="minor">
            <a:schemeClr val="lt1"/>
          </a:fontRef>
        </p:style>
        <p:txBody>
          <a:bodyPr rtlCol="0" anchor="ctr"/>
          <a:lstStyle/>
          <a:p>
            <a:r>
              <a:rPr lang="en-US" sz="2800" dirty="0"/>
              <a:t>5. Left masseter myalgia</a:t>
            </a:r>
          </a:p>
        </p:txBody>
      </p:sp>
    </p:spTree>
    <p:extLst>
      <p:ext uri="{BB962C8B-B14F-4D97-AF65-F5344CB8AC3E}">
        <p14:creationId xmlns:p14="http://schemas.microsoft.com/office/powerpoint/2010/main" val="25104765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Correct. Left masticatory myofascial pain and temporal tendonitis are the most appropriate diagnoses.</a:t>
            </a:r>
          </a:p>
          <a:p>
            <a:pPr>
              <a:lnSpc>
                <a:spcPct val="100000"/>
              </a:lnSpc>
            </a:pPr>
            <a:r>
              <a:rPr lang="en-US" dirty="0"/>
              <a:t>Based on the palpation and functional testing findings, the left masseter, lateral pterygoid, and temporal tendon are all likely referring pain to the chief complaint areas.  </a:t>
            </a:r>
          </a:p>
        </p:txBody>
      </p:sp>
      <p:sp>
        <p:nvSpPr>
          <p:cNvPr id="4" name="Rounded Rectangle 3">
            <a:hlinkClick r:id="rId2" action="ppaction://hlinksldjump" highlightClick="1"/>
            <a:extLst>
              <a:ext uri="{FF2B5EF4-FFF2-40B4-BE49-F238E27FC236}">
                <a16:creationId xmlns:a16="http://schemas.microsoft.com/office/drawing/2014/main" id="{68150DE2-51F4-63DD-30CD-AB99B1AAC02E}"/>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25CD5497-D8E2-B747-6792-06DBEF46A77B}"/>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565021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Incorrect. </a:t>
            </a:r>
          </a:p>
          <a:p>
            <a:pPr>
              <a:lnSpc>
                <a:spcPct val="100000"/>
              </a:lnSpc>
            </a:pPr>
            <a:r>
              <a:rPr lang="en-US" b="1" dirty="0"/>
              <a:t>Masseter myalgia: </a:t>
            </a:r>
            <a:r>
              <a:rPr lang="en-US" dirty="0"/>
              <a:t>When muscles cause spreading or referral of pain on palpation, this is termed myofascial pain. Myalgia is local.</a:t>
            </a:r>
          </a:p>
        </p:txBody>
      </p:sp>
      <p:sp>
        <p:nvSpPr>
          <p:cNvPr id="4" name="Rounded Rectangle 3">
            <a:hlinkClick r:id="rId2" action="ppaction://hlinksldjump" highlightClick="1"/>
            <a:extLst>
              <a:ext uri="{FF2B5EF4-FFF2-40B4-BE49-F238E27FC236}">
                <a16:creationId xmlns:a16="http://schemas.microsoft.com/office/drawing/2014/main" id="{2810AC04-1A45-CA2C-5A36-AC438E8736F9}"/>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B5495A9E-735D-1409-B5B6-BD28ECDFFA0D}"/>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5921406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Incorrect. </a:t>
            </a:r>
          </a:p>
          <a:p>
            <a:pPr>
              <a:lnSpc>
                <a:spcPct val="100000"/>
              </a:lnSpc>
            </a:pPr>
            <a:r>
              <a:rPr lang="en-US" b="1" dirty="0"/>
              <a:t>Disc Displacement: </a:t>
            </a:r>
            <a:r>
              <a:rPr lang="en-US" dirty="0"/>
              <a:t>The patient did not have history or examination findings consistent with a disc displacement.</a:t>
            </a:r>
          </a:p>
        </p:txBody>
      </p:sp>
      <p:sp>
        <p:nvSpPr>
          <p:cNvPr id="4" name="Rounded Rectangle 3">
            <a:hlinkClick r:id="rId2" action="ppaction://hlinksldjump" highlightClick="1"/>
            <a:extLst>
              <a:ext uri="{FF2B5EF4-FFF2-40B4-BE49-F238E27FC236}">
                <a16:creationId xmlns:a16="http://schemas.microsoft.com/office/drawing/2014/main" id="{5C621113-3D38-6EC4-A1CD-60032CF38D7F}"/>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10052F42-EFC9-F3CE-C7B9-0A2A1E3FBDA2}"/>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5061979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E180-BEF5-52F5-8DAE-AA1A1E9402C7}"/>
              </a:ext>
            </a:extLst>
          </p:cNvPr>
          <p:cNvSpPr>
            <a:spLocks noGrp="1"/>
          </p:cNvSpPr>
          <p:nvPr>
            <p:ph type="title"/>
          </p:nvPr>
        </p:nvSpPr>
        <p:spPr>
          <a:xfrm>
            <a:off x="838200" y="0"/>
            <a:ext cx="10515600" cy="1325563"/>
          </a:xfrm>
        </p:spPr>
        <p:txBody>
          <a:bodyPr/>
          <a:lstStyle/>
          <a:p>
            <a:r>
              <a:rPr lang="en-US" dirty="0"/>
              <a:t>DIAGNOSIS</a:t>
            </a:r>
          </a:p>
        </p:txBody>
      </p:sp>
      <p:sp>
        <p:nvSpPr>
          <p:cNvPr id="3" name="Content Placeholder 2">
            <a:extLst>
              <a:ext uri="{FF2B5EF4-FFF2-40B4-BE49-F238E27FC236}">
                <a16:creationId xmlns:a16="http://schemas.microsoft.com/office/drawing/2014/main" id="{567C3183-BCF8-BA63-05E1-61231DE9D6AC}"/>
              </a:ext>
            </a:extLst>
          </p:cNvPr>
          <p:cNvSpPr>
            <a:spLocks noGrp="1"/>
          </p:cNvSpPr>
          <p:nvPr>
            <p:ph idx="1"/>
          </p:nvPr>
        </p:nvSpPr>
        <p:spPr>
          <a:xfrm>
            <a:off x="838200" y="1119352"/>
            <a:ext cx="10515600" cy="5738648"/>
          </a:xfrm>
        </p:spPr>
        <p:txBody>
          <a:bodyPr>
            <a:normAutofit/>
          </a:bodyPr>
          <a:lstStyle/>
          <a:p>
            <a:pPr marL="0" indent="0">
              <a:lnSpc>
                <a:spcPct val="100000"/>
              </a:lnSpc>
              <a:buNone/>
            </a:pPr>
            <a:r>
              <a:rPr lang="en-US" dirty="0"/>
              <a:t>Incorrect. </a:t>
            </a:r>
          </a:p>
          <a:p>
            <a:pPr>
              <a:lnSpc>
                <a:spcPct val="100000"/>
              </a:lnSpc>
            </a:pPr>
            <a:r>
              <a:rPr lang="en-US" b="1" dirty="0"/>
              <a:t>TMJ arthralgia: </a:t>
            </a:r>
            <a:r>
              <a:rPr lang="en-US" dirty="0"/>
              <a:t>The patient did not have any examination findings consistent with TMJ arthralgia.  The TMJ area pain appears to be secondary to muscle referral.</a:t>
            </a:r>
            <a:endParaRPr lang="en-US" b="1" dirty="0"/>
          </a:p>
        </p:txBody>
      </p:sp>
      <p:sp>
        <p:nvSpPr>
          <p:cNvPr id="4" name="Rounded Rectangle 3">
            <a:hlinkClick r:id="rId2" action="ppaction://hlinksldjump" highlightClick="1"/>
            <a:extLst>
              <a:ext uri="{FF2B5EF4-FFF2-40B4-BE49-F238E27FC236}">
                <a16:creationId xmlns:a16="http://schemas.microsoft.com/office/drawing/2014/main" id="{E8DA0BA8-0876-E496-F0C5-0C083D852186}"/>
              </a:ext>
            </a:extLst>
          </p:cNvPr>
          <p:cNvSpPr/>
          <p:nvPr/>
        </p:nvSpPr>
        <p:spPr>
          <a:xfrm>
            <a:off x="11219133" y="174323"/>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Try</a:t>
            </a:r>
          </a:p>
          <a:p>
            <a:pPr algn="ctr"/>
            <a:r>
              <a:rPr lang="en-US" dirty="0"/>
              <a:t>Again</a:t>
            </a:r>
          </a:p>
        </p:txBody>
      </p:sp>
      <p:sp>
        <p:nvSpPr>
          <p:cNvPr id="5" name="Rounded Rectangle 4">
            <a:hlinkClick r:id="rId3" action="ppaction://hlinksldjump" highlightClick="1"/>
            <a:extLst>
              <a:ext uri="{FF2B5EF4-FFF2-40B4-BE49-F238E27FC236}">
                <a16:creationId xmlns:a16="http://schemas.microsoft.com/office/drawing/2014/main" id="{75966127-0640-5BFB-0589-AD4178C35C77}"/>
              </a:ext>
            </a:extLst>
          </p:cNvPr>
          <p:cNvSpPr/>
          <p:nvPr/>
        </p:nvSpPr>
        <p:spPr>
          <a:xfrm>
            <a:off x="11353800" y="5912971"/>
            <a:ext cx="783143" cy="7707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5613543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Potential Perpetuating Factors</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384048" y="1219501"/>
            <a:ext cx="11939752" cy="5933484"/>
          </a:xfrm>
        </p:spPr>
        <p:txBody>
          <a:bodyPr>
            <a:normAutofit/>
          </a:bodyPr>
          <a:lstStyle/>
          <a:p>
            <a:pPr>
              <a:lnSpc>
                <a:spcPct val="150000"/>
              </a:lnSpc>
            </a:pPr>
            <a:r>
              <a:rPr lang="en-US" b="1" spc="300" dirty="0"/>
              <a:t>Oral Parafunction - </a:t>
            </a:r>
            <a:r>
              <a:rPr lang="en-US" spc="300" dirty="0"/>
              <a:t>Clenching, jaw protrusion, fingernail biting</a:t>
            </a:r>
          </a:p>
          <a:p>
            <a:pPr>
              <a:lnSpc>
                <a:spcPct val="150000"/>
              </a:lnSpc>
            </a:pPr>
            <a:r>
              <a:rPr lang="en-US" b="1" spc="300" dirty="0"/>
              <a:t>Depression history</a:t>
            </a:r>
          </a:p>
          <a:p>
            <a:pPr>
              <a:lnSpc>
                <a:spcPct val="150000"/>
              </a:lnSpc>
            </a:pPr>
            <a:r>
              <a:rPr lang="en-US" b="1" spc="300" dirty="0"/>
              <a:t>Medication Use- </a:t>
            </a:r>
            <a:r>
              <a:rPr lang="en-US" spc="300" dirty="0"/>
              <a:t>Fluoxetine (side effect of oral parafunction?)</a:t>
            </a:r>
          </a:p>
          <a:p>
            <a:pPr>
              <a:lnSpc>
                <a:spcPct val="150000"/>
              </a:lnSpc>
            </a:pPr>
            <a:r>
              <a:rPr lang="en-US" b="1" spc="300" dirty="0"/>
              <a:t>Headache History - </a:t>
            </a:r>
            <a:r>
              <a:rPr lang="en-US" spc="300" dirty="0"/>
              <a:t>Prolonged history of migraine headache</a:t>
            </a:r>
          </a:p>
          <a:p>
            <a:pPr>
              <a:lnSpc>
                <a:spcPct val="150000"/>
              </a:lnSpc>
            </a:pPr>
            <a:r>
              <a:rPr lang="en-US" b="1" spc="300" dirty="0"/>
              <a:t>Nutrition</a:t>
            </a:r>
          </a:p>
          <a:p>
            <a:pPr lvl="1">
              <a:lnSpc>
                <a:spcPct val="150000"/>
              </a:lnSpc>
            </a:pPr>
            <a:r>
              <a:rPr lang="en-US" spc="300" dirty="0"/>
              <a:t>High soda (caffeine) consumption</a:t>
            </a:r>
          </a:p>
          <a:p>
            <a:pPr lvl="1">
              <a:lnSpc>
                <a:spcPct val="150000"/>
              </a:lnSpc>
            </a:pPr>
            <a:r>
              <a:rPr lang="en-US" spc="300" dirty="0"/>
              <a:t>Inadequate hydration</a:t>
            </a:r>
          </a:p>
          <a:p>
            <a:pPr lvl="1">
              <a:lnSpc>
                <a:spcPct val="150000"/>
              </a:lnSpc>
            </a:pPr>
            <a:r>
              <a:rPr lang="en-US" spc="300" dirty="0"/>
              <a:t>Proinflammatory food consumption</a:t>
            </a:r>
          </a:p>
        </p:txBody>
      </p:sp>
      <p:sp>
        <p:nvSpPr>
          <p:cNvPr id="4" name="Rounded Rectangle 3">
            <a:extLst>
              <a:ext uri="{FF2B5EF4-FFF2-40B4-BE49-F238E27FC236}">
                <a16:creationId xmlns:a16="http://schemas.microsoft.com/office/drawing/2014/main" id="{F2047BA8-E362-8DB5-2326-4930AC9C1C85}"/>
              </a:ext>
            </a:extLst>
          </p:cNvPr>
          <p:cNvSpPr/>
          <p:nvPr/>
        </p:nvSpPr>
        <p:spPr>
          <a:xfrm>
            <a:off x="0" y="1052565"/>
            <a:ext cx="12192000" cy="57712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a:t>Think about potential perpetuating factors that may impact this patient's prognosis.</a:t>
            </a:r>
          </a:p>
          <a:p>
            <a:pPr algn="ctr"/>
            <a:endParaRPr lang="en-US" sz="3600" dirty="0"/>
          </a:p>
          <a:p>
            <a:pPr algn="ctr"/>
            <a:r>
              <a:rPr lang="en-US" sz="3600" dirty="0"/>
              <a:t>Once you have considered these, click on this box to reveal factors that should be considered.</a:t>
            </a:r>
          </a:p>
        </p:txBody>
      </p:sp>
    </p:spTree>
    <p:extLst>
      <p:ext uri="{BB962C8B-B14F-4D97-AF65-F5344CB8AC3E}">
        <p14:creationId xmlns:p14="http://schemas.microsoft.com/office/powerpoint/2010/main" val="327278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1FF8-3B5B-70C5-FB24-81886CC64534}"/>
              </a:ext>
            </a:extLst>
          </p:cNvPr>
          <p:cNvSpPr>
            <a:spLocks noGrp="1"/>
          </p:cNvSpPr>
          <p:nvPr>
            <p:ph type="ctrTitle"/>
          </p:nvPr>
        </p:nvSpPr>
        <p:spPr>
          <a:xfrm>
            <a:off x="3048000" y="1655763"/>
            <a:ext cx="9144000" cy="1368589"/>
          </a:xfrm>
        </p:spPr>
        <p:txBody>
          <a:bodyPr/>
          <a:lstStyle/>
          <a:p>
            <a:r>
              <a:rPr lang="en-US" b="1" dirty="0"/>
              <a:t>Case 5 - Jack</a:t>
            </a:r>
          </a:p>
        </p:txBody>
      </p:sp>
      <p:sp>
        <p:nvSpPr>
          <p:cNvPr id="3" name="Subtitle 2">
            <a:extLst>
              <a:ext uri="{FF2B5EF4-FFF2-40B4-BE49-F238E27FC236}">
                <a16:creationId xmlns:a16="http://schemas.microsoft.com/office/drawing/2014/main" id="{8001835C-6CB8-C9AA-928B-E7E1705CCFEC}"/>
              </a:ext>
            </a:extLst>
          </p:cNvPr>
          <p:cNvSpPr>
            <a:spLocks noGrp="1"/>
          </p:cNvSpPr>
          <p:nvPr>
            <p:ph type="subTitle" idx="1"/>
          </p:nvPr>
        </p:nvSpPr>
        <p:spPr>
          <a:xfrm>
            <a:off x="728472" y="4710595"/>
            <a:ext cx="10735056" cy="3244686"/>
          </a:xfrm>
        </p:spPr>
        <p:txBody>
          <a:bodyPr>
            <a:normAutofit/>
          </a:bodyPr>
          <a:lstStyle/>
          <a:p>
            <a:r>
              <a:rPr lang="en-US" sz="3600" dirty="0"/>
              <a:t>A 32-year-old male presents with a chief complaint of:</a:t>
            </a:r>
          </a:p>
          <a:p>
            <a:r>
              <a:rPr lang="en-US" sz="3600" dirty="0"/>
              <a:t>”My face hurts all of the time.”</a:t>
            </a:r>
          </a:p>
          <a:p>
            <a:endParaRPr lang="en-US" sz="2800" dirty="0"/>
          </a:p>
        </p:txBody>
      </p:sp>
      <p:sp>
        <p:nvSpPr>
          <p:cNvPr id="8" name="Freeform 11">
            <a:extLst>
              <a:ext uri="{FF2B5EF4-FFF2-40B4-BE49-F238E27FC236}">
                <a16:creationId xmlns:a16="http://schemas.microsoft.com/office/drawing/2014/main" id="{8252FD7A-CE9A-93EA-7299-C95CEDDD690C}"/>
              </a:ext>
            </a:extLst>
          </p:cNvPr>
          <p:cNvSpPr>
            <a:spLocks noChangeAspect="1"/>
          </p:cNvSpPr>
          <p:nvPr/>
        </p:nvSpPr>
        <p:spPr>
          <a:xfrm>
            <a:off x="347471" y="239592"/>
            <a:ext cx="3865299" cy="3953233"/>
          </a:xfrm>
          <a:prstGeom prst="roundRect">
            <a:avLst/>
          </a:prstGeom>
          <a:blipFill>
            <a:blip r:embed="rId3" cstate="screen">
              <a:alphaModFix amt="70000"/>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2410890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FC48-7BF2-7179-FDDB-7BD664A6A421}"/>
              </a:ext>
            </a:extLst>
          </p:cNvPr>
          <p:cNvSpPr>
            <a:spLocks noGrp="1"/>
          </p:cNvSpPr>
          <p:nvPr>
            <p:ph type="title"/>
          </p:nvPr>
        </p:nvSpPr>
        <p:spPr/>
        <p:txBody>
          <a:bodyPr/>
          <a:lstStyle/>
          <a:p>
            <a:r>
              <a:rPr lang="en-US" dirty="0"/>
              <a:t>Chief Complaint History</a:t>
            </a:r>
          </a:p>
        </p:txBody>
      </p:sp>
      <p:sp>
        <p:nvSpPr>
          <p:cNvPr id="3" name="Content Placeholder 2">
            <a:extLst>
              <a:ext uri="{FF2B5EF4-FFF2-40B4-BE49-F238E27FC236}">
                <a16:creationId xmlns:a16="http://schemas.microsoft.com/office/drawing/2014/main" id="{3445A4B8-FA3D-BF40-CB30-CFD266740893}"/>
              </a:ext>
            </a:extLst>
          </p:cNvPr>
          <p:cNvSpPr>
            <a:spLocks noGrp="1"/>
          </p:cNvSpPr>
          <p:nvPr>
            <p:ph idx="1"/>
          </p:nvPr>
        </p:nvSpPr>
        <p:spPr>
          <a:xfrm>
            <a:off x="655320" y="1568768"/>
            <a:ext cx="11353800" cy="4817201"/>
          </a:xfrm>
        </p:spPr>
        <p:txBody>
          <a:bodyPr/>
          <a:lstStyle/>
          <a:p>
            <a:pPr marL="0" indent="0">
              <a:buNone/>
            </a:pPr>
            <a:r>
              <a:rPr lang="en-US" spc="300" dirty="0"/>
              <a:t>”The pain has been constant for about 2 years.  It fluctuates but never goes away.  I have trialed a bunch of treatments without benefit.” </a:t>
            </a:r>
          </a:p>
          <a:p>
            <a:endParaRPr lang="en-US" spc="300" dirty="0"/>
          </a:p>
          <a:p>
            <a:r>
              <a:rPr lang="en-US" spc="300" dirty="0"/>
              <a:t>Impact: </a:t>
            </a:r>
          </a:p>
          <a:p>
            <a:pPr lvl="1">
              <a:spcAft>
                <a:spcPts val="600"/>
              </a:spcAft>
            </a:pPr>
            <a:r>
              <a:rPr lang="en-US" sz="2800" spc="300" dirty="0"/>
              <a:t>Difficulty focusing at work</a:t>
            </a:r>
          </a:p>
          <a:p>
            <a:pPr lvl="1">
              <a:spcAft>
                <a:spcPts val="600"/>
              </a:spcAft>
            </a:pPr>
            <a:r>
              <a:rPr lang="en-US" sz="2800" spc="300" dirty="0"/>
              <a:t>Sought many treatments without success</a:t>
            </a:r>
          </a:p>
          <a:p>
            <a:pPr marL="457200" lvl="1" indent="0">
              <a:buNone/>
            </a:pPr>
            <a:endParaRPr lang="en-US" spc="300" dirty="0"/>
          </a:p>
        </p:txBody>
      </p:sp>
    </p:spTree>
    <p:extLst>
      <p:ext uri="{BB962C8B-B14F-4D97-AF65-F5344CB8AC3E}">
        <p14:creationId xmlns:p14="http://schemas.microsoft.com/office/powerpoint/2010/main" val="35032963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14514</TotalTime>
  <Words>6980</Words>
  <Application>Microsoft Macintosh PowerPoint</Application>
  <PresentationFormat>Widescreen</PresentationFormat>
  <Paragraphs>980</Paragraphs>
  <Slides>146</Slides>
  <Notes>22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146</vt:i4>
      </vt:variant>
    </vt:vector>
  </HeadingPairs>
  <TitlesOfParts>
    <vt:vector size="150" baseType="lpstr">
      <vt:lpstr>Arial</vt:lpstr>
      <vt:lpstr>Calibri</vt:lpstr>
      <vt:lpstr>Calibri Light</vt:lpstr>
      <vt:lpstr>Office Theme</vt:lpstr>
      <vt:lpstr>Interactive Diagnostic Learning Tool</vt:lpstr>
      <vt:lpstr>Disclosures</vt:lpstr>
      <vt:lpstr>DISCLOSURES</vt:lpstr>
      <vt:lpstr>INSTRUCTIONS</vt:lpstr>
      <vt:lpstr>PowerPoint Presentation</vt:lpstr>
      <vt:lpstr>Case 1 - Jessica</vt:lpstr>
      <vt:lpstr>Chief Complaint History</vt:lpstr>
      <vt:lpstr>Chief Complaint Description</vt:lpstr>
      <vt:lpstr>Chief Complaint Description</vt:lpstr>
      <vt:lpstr>Medical History</vt:lpstr>
      <vt:lpstr>Psychosocial History</vt:lpstr>
      <vt:lpstr>Habit History</vt:lpstr>
      <vt:lpstr>Sleep History</vt:lpstr>
      <vt:lpstr>EXAMINATION - General</vt:lpstr>
      <vt:lpstr>EXAMINATION – Mandibular Movements</vt:lpstr>
      <vt:lpstr>EXAMINATION – Palpation</vt:lpstr>
      <vt:lpstr>PowerPoint Presentation</vt:lpstr>
      <vt:lpstr>DIAGNOSTIC TESTING - None</vt:lpstr>
      <vt:lpstr>DIAGNOSTIC TESTING – TMJ MRI</vt:lpstr>
      <vt:lpstr>DIAGNOSTIC TESTING – CT/CBCT</vt:lpstr>
      <vt:lpstr>DIAGNOSTIC TESTING – AT Block</vt:lpstr>
      <vt:lpstr>DIAGNOSIS:  Click the diagnosis(es) for this patient</vt:lpstr>
      <vt:lpstr>DIAGNOSIS</vt:lpstr>
      <vt:lpstr>DIAGNOSIS</vt:lpstr>
      <vt:lpstr>DIAGNOSIS</vt:lpstr>
      <vt:lpstr>DIAGNOSIS</vt:lpstr>
      <vt:lpstr>Potential Perpetuating Factors</vt:lpstr>
      <vt:lpstr>Case 2 - John</vt:lpstr>
      <vt:lpstr>Chief Complaint History</vt:lpstr>
      <vt:lpstr>Chief Complaint Description</vt:lpstr>
      <vt:lpstr>Chief Complaint Description</vt:lpstr>
      <vt:lpstr>Medical History</vt:lpstr>
      <vt:lpstr>Psychosocial History</vt:lpstr>
      <vt:lpstr>Habit History</vt:lpstr>
      <vt:lpstr>Sleep History</vt:lpstr>
      <vt:lpstr>EXAMINATION - General</vt:lpstr>
      <vt:lpstr>EXAMINATION – Mandibular Movements</vt:lpstr>
      <vt:lpstr>EXAMINATION – Palpation</vt:lpstr>
      <vt:lpstr>PowerPoint Presentation</vt:lpstr>
      <vt:lpstr>DIAGNOSTIC TESTING - None</vt:lpstr>
      <vt:lpstr>DIAGNOSTIC TESTING – TMJ MRI</vt:lpstr>
      <vt:lpstr>DIAGNOSTIC TESTING – CT/CBCT</vt:lpstr>
      <vt:lpstr>DIAGNOSTIC TESTING – AT Block</vt:lpstr>
      <vt:lpstr>DIAGNOSTIC TESTING – Masseter TPI/DN</vt:lpstr>
      <vt:lpstr>DIAGNOSIS:  Click the diagnosis(es) for this patient</vt:lpstr>
      <vt:lpstr>DIAGNOSIS</vt:lpstr>
      <vt:lpstr>DIAGNOSIS</vt:lpstr>
      <vt:lpstr>DIAGNOSIS</vt:lpstr>
      <vt:lpstr>DIAGNOSIS</vt:lpstr>
      <vt:lpstr>DIAGNOSIS</vt:lpstr>
      <vt:lpstr>Potential Perpetuating Factors</vt:lpstr>
      <vt:lpstr>Case 3 - Julie</vt:lpstr>
      <vt:lpstr>Chief Complaint History</vt:lpstr>
      <vt:lpstr>Chief Complaint Description</vt:lpstr>
      <vt:lpstr>Chief Complaint Description</vt:lpstr>
      <vt:lpstr>Medical History</vt:lpstr>
      <vt:lpstr>Psychosocial History</vt:lpstr>
      <vt:lpstr>Habit History</vt:lpstr>
      <vt:lpstr>Sleep History</vt:lpstr>
      <vt:lpstr>EXAMINATION - General</vt:lpstr>
      <vt:lpstr>EXAMINATION – Mandibular Movements</vt:lpstr>
      <vt:lpstr>EXAMINATION – Palpation</vt:lpstr>
      <vt:lpstr>PowerPoint Presentation</vt:lpstr>
      <vt:lpstr>DIAGNOSTIC TESTING - None</vt:lpstr>
      <vt:lpstr>DIAGNOSTIC TESTING – TMJ MRI</vt:lpstr>
      <vt:lpstr>DIAGNOSTIC TESTING – CT/CBCT</vt:lpstr>
      <vt:lpstr>DIAGNOSTIC TESTING – AT Block</vt:lpstr>
      <vt:lpstr>DIAGNOSTIC TESTING – Blood work</vt:lpstr>
      <vt:lpstr>DIAGNOSIS:  Click the diagnosis(es) for this patient</vt:lpstr>
      <vt:lpstr>DIAGNOSIS</vt:lpstr>
      <vt:lpstr>DIAGNOSIS</vt:lpstr>
      <vt:lpstr>DIAGNOSIS</vt:lpstr>
      <vt:lpstr>DIAGNOSIS</vt:lpstr>
      <vt:lpstr>Potential Perpetuating Factors</vt:lpstr>
      <vt:lpstr>Case 4 - Jaime</vt:lpstr>
      <vt:lpstr>Chief Complaint History</vt:lpstr>
      <vt:lpstr>Chief Complaint Description</vt:lpstr>
      <vt:lpstr>Chief Complaint Description</vt:lpstr>
      <vt:lpstr>Medical History</vt:lpstr>
      <vt:lpstr>Psychosocial History</vt:lpstr>
      <vt:lpstr>Habit History</vt:lpstr>
      <vt:lpstr>Sleep History</vt:lpstr>
      <vt:lpstr>EXAMINATION - General</vt:lpstr>
      <vt:lpstr>EXAMINATION – Mandibular Movements</vt:lpstr>
      <vt:lpstr>EXAMINATION – Palpation</vt:lpstr>
      <vt:lpstr>PowerPoint Presentation</vt:lpstr>
      <vt:lpstr>DIAGNOSTIC TESTING - None</vt:lpstr>
      <vt:lpstr>DIAGNOSTIC TESTING – TMJ Imaging</vt:lpstr>
      <vt:lpstr>DIAGNOSTIC TESTING – Dental Evaluation</vt:lpstr>
      <vt:lpstr>DIAGNOSTIC TESTING – AT Block</vt:lpstr>
      <vt:lpstr>DIAGNOSTIC TESTING – Masseter TPI/DN</vt:lpstr>
      <vt:lpstr>DIAGNOSIS:  Click the diagnosis(es) for this patient</vt:lpstr>
      <vt:lpstr>DIAGNOSIS</vt:lpstr>
      <vt:lpstr>DIAGNOSIS</vt:lpstr>
      <vt:lpstr>DIAGNOSIS</vt:lpstr>
      <vt:lpstr>DIAGNOSIS</vt:lpstr>
      <vt:lpstr>Potential Perpetuating Factors</vt:lpstr>
      <vt:lpstr>Case 5 - Jack</vt:lpstr>
      <vt:lpstr>Chief Complaint History</vt:lpstr>
      <vt:lpstr>Chief Complaint Description</vt:lpstr>
      <vt:lpstr>Chief Complaint Description</vt:lpstr>
      <vt:lpstr>Medical History</vt:lpstr>
      <vt:lpstr>Medical History</vt:lpstr>
      <vt:lpstr>Psychosocial History</vt:lpstr>
      <vt:lpstr>Habit History</vt:lpstr>
      <vt:lpstr>Sleep History</vt:lpstr>
      <vt:lpstr>EXAMINATION - General</vt:lpstr>
      <vt:lpstr>EXAMINATION – Mandibular Movements</vt:lpstr>
      <vt:lpstr>EXAMINATION – Palpation</vt:lpstr>
      <vt:lpstr>PowerPoint Presentation</vt:lpstr>
      <vt:lpstr>DIAGNOSTIC TESTING - None</vt:lpstr>
      <vt:lpstr>DIAGNOSTIC TESTING – Imaging</vt:lpstr>
      <vt:lpstr>DIAGNOSTIC TESTING – Imaging</vt:lpstr>
      <vt:lpstr>DIAGNOSTIC TESTING – ESS</vt:lpstr>
      <vt:lpstr>DIAGNOSTIC TESTING – Masseter TPI/DN</vt:lpstr>
      <vt:lpstr>DIAGNOSIS:  Click the diagnosis(es) for this patient</vt:lpstr>
      <vt:lpstr>DIAGNOSIS</vt:lpstr>
      <vt:lpstr>DIAGNOSIS</vt:lpstr>
      <vt:lpstr>DIAGNOSIS</vt:lpstr>
      <vt:lpstr>DIAGNOSIS</vt:lpstr>
      <vt:lpstr>DIAGNOSIS</vt:lpstr>
      <vt:lpstr>Potential Perpetuating Factors</vt:lpstr>
      <vt:lpstr>Case 6 - Jill</vt:lpstr>
      <vt:lpstr>Chief Complaint History</vt:lpstr>
      <vt:lpstr>Chief Complaint Description</vt:lpstr>
      <vt:lpstr>Chief Complaint Description</vt:lpstr>
      <vt:lpstr>Medical History</vt:lpstr>
      <vt:lpstr>Medical History</vt:lpstr>
      <vt:lpstr>Psychosocial History</vt:lpstr>
      <vt:lpstr>Habit History</vt:lpstr>
      <vt:lpstr>Sleep History</vt:lpstr>
      <vt:lpstr>EXAMINATION - General</vt:lpstr>
      <vt:lpstr>EXAMINATION – Mandibular Movements</vt:lpstr>
      <vt:lpstr>EXAMINATION – Palpation</vt:lpstr>
      <vt:lpstr>PowerPoint Presentation</vt:lpstr>
      <vt:lpstr>DIAGNOSTIC TESTING - None</vt:lpstr>
      <vt:lpstr>DIAGNOSTIC TESTING – Imaging</vt:lpstr>
      <vt:lpstr>DIAGNOSTIC TESTING – Imaging</vt:lpstr>
      <vt:lpstr>DIAGNOSTIC TESTING – Fibro Screener</vt:lpstr>
      <vt:lpstr>DIAGNOSTIC TESTING – Blood Work</vt:lpstr>
      <vt:lpstr>DIAGNOSIS:  Click the diagnosis(es) for this patient</vt:lpstr>
      <vt:lpstr>DIAGNOSIS</vt:lpstr>
      <vt:lpstr>DIAGNOSIS</vt:lpstr>
      <vt:lpstr>DIAGNOSIS</vt:lpstr>
      <vt:lpstr>Potential Perpetuating Factors – Part 1</vt:lpstr>
      <vt:lpstr>Potential Perpetuating Factors – Part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1</dc:title>
  <dc:creator>James Hawkins</dc:creator>
  <cp:lastModifiedBy>James Hawkins</cp:lastModifiedBy>
  <cp:revision>853</cp:revision>
  <dcterms:created xsi:type="dcterms:W3CDTF">2023-08-28T16:18:24Z</dcterms:created>
  <dcterms:modified xsi:type="dcterms:W3CDTF">2023-10-18T18:27:53Z</dcterms:modified>
</cp:coreProperties>
</file>