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25"/>
  </p:notesMasterIdLst>
  <p:sldIdLst>
    <p:sldId id="475" r:id="rId2"/>
    <p:sldId id="566" r:id="rId3"/>
    <p:sldId id="565" r:id="rId4"/>
    <p:sldId id="1095" r:id="rId5"/>
    <p:sldId id="945" r:id="rId6"/>
    <p:sldId id="1086" r:id="rId7"/>
    <p:sldId id="1080" r:id="rId8"/>
    <p:sldId id="1089" r:id="rId9"/>
    <p:sldId id="1087" r:id="rId10"/>
    <p:sldId id="1088" r:id="rId11"/>
    <p:sldId id="1091" r:id="rId12"/>
    <p:sldId id="1092" r:id="rId13"/>
    <p:sldId id="290" r:id="rId14"/>
    <p:sldId id="1101" r:id="rId15"/>
    <p:sldId id="1124" r:id="rId16"/>
    <p:sldId id="1123" r:id="rId17"/>
    <p:sldId id="1106" r:id="rId18"/>
    <p:sldId id="1111" r:id="rId19"/>
    <p:sldId id="1118" r:id="rId20"/>
    <p:sldId id="1119" r:id="rId21"/>
    <p:sldId id="1114" r:id="rId22"/>
    <p:sldId id="1116"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B4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93" autoAdjust="0"/>
    <p:restoredTop sz="73537" autoAdjust="0"/>
  </p:normalViewPr>
  <p:slideViewPr>
    <p:cSldViewPr snapToGrid="0">
      <p:cViewPr varScale="1">
        <p:scale>
          <a:sx n="92" d="100"/>
          <a:sy n="92" d="100"/>
        </p:scale>
        <p:origin x="120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D459A1-F31D-43BC-9FC8-3E5184136BD0}" type="datetimeFigureOut">
              <a:rPr lang="en-US" smtClean="0"/>
              <a:t>2/5/24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5E226A-5E11-4EB8-B6E2-8F70308B955C}" type="slidenum">
              <a:rPr lang="en-US" smtClean="0"/>
              <a:t>‹#›</a:t>
            </a:fld>
            <a:endParaRPr lang="en-US"/>
          </a:p>
        </p:txBody>
      </p:sp>
    </p:spTree>
    <p:extLst>
      <p:ext uri="{BB962C8B-B14F-4D97-AF65-F5344CB8AC3E}">
        <p14:creationId xmlns:p14="http://schemas.microsoft.com/office/powerpoint/2010/main" val="4244119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81D4-2D9C-4EC5-BDF1-13C39688F26B}" type="slidenum">
              <a:rPr lang="en-US" smtClean="0"/>
              <a:t>2</a:t>
            </a:fld>
            <a:endParaRPr lang="en-US"/>
          </a:p>
        </p:txBody>
      </p:sp>
    </p:spTree>
    <p:extLst>
      <p:ext uri="{BB962C8B-B14F-4D97-AF65-F5344CB8AC3E}">
        <p14:creationId xmlns:p14="http://schemas.microsoft.com/office/powerpoint/2010/main" val="33922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11</a:t>
            </a:fld>
            <a:endParaRPr lang="en-US"/>
          </a:p>
        </p:txBody>
      </p:sp>
    </p:spTree>
    <p:extLst>
      <p:ext uri="{BB962C8B-B14F-4D97-AF65-F5344CB8AC3E}">
        <p14:creationId xmlns:p14="http://schemas.microsoft.com/office/powerpoint/2010/main" val="2050833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12</a:t>
            </a:fld>
            <a:endParaRPr lang="en-US"/>
          </a:p>
        </p:txBody>
      </p:sp>
    </p:spTree>
    <p:extLst>
      <p:ext uri="{BB962C8B-B14F-4D97-AF65-F5344CB8AC3E}">
        <p14:creationId xmlns:p14="http://schemas.microsoft.com/office/powerpoint/2010/main" val="5749227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5E226A-5E11-4EB8-B6E2-8F70308B955C}" type="slidenum">
              <a:rPr lang="en-US" smtClean="0"/>
              <a:t>13</a:t>
            </a:fld>
            <a:endParaRPr lang="en-US"/>
          </a:p>
        </p:txBody>
      </p:sp>
    </p:spTree>
    <p:extLst>
      <p:ext uri="{BB962C8B-B14F-4D97-AF65-F5344CB8AC3E}">
        <p14:creationId xmlns:p14="http://schemas.microsoft.com/office/powerpoint/2010/main" val="4211955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14</a:t>
            </a:fld>
            <a:endParaRPr lang="en-US"/>
          </a:p>
        </p:txBody>
      </p:sp>
    </p:spTree>
    <p:extLst>
      <p:ext uri="{BB962C8B-B14F-4D97-AF65-F5344CB8AC3E}">
        <p14:creationId xmlns:p14="http://schemas.microsoft.com/office/powerpoint/2010/main" val="320660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15</a:t>
            </a:fld>
            <a:endParaRPr lang="en-US"/>
          </a:p>
        </p:txBody>
      </p:sp>
    </p:spTree>
    <p:extLst>
      <p:ext uri="{BB962C8B-B14F-4D97-AF65-F5344CB8AC3E}">
        <p14:creationId xmlns:p14="http://schemas.microsoft.com/office/powerpoint/2010/main" val="4106602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16</a:t>
            </a:fld>
            <a:endParaRPr lang="en-US"/>
          </a:p>
        </p:txBody>
      </p:sp>
    </p:spTree>
    <p:extLst>
      <p:ext uri="{BB962C8B-B14F-4D97-AF65-F5344CB8AC3E}">
        <p14:creationId xmlns:p14="http://schemas.microsoft.com/office/powerpoint/2010/main" val="2426744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17</a:t>
            </a:fld>
            <a:endParaRPr lang="en-US"/>
          </a:p>
        </p:txBody>
      </p:sp>
    </p:spTree>
    <p:extLst>
      <p:ext uri="{BB962C8B-B14F-4D97-AF65-F5344CB8AC3E}">
        <p14:creationId xmlns:p14="http://schemas.microsoft.com/office/powerpoint/2010/main" val="170424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824BD2-E0A1-400E-966F-24B4C7C68AA4}" type="slidenum">
              <a:rPr lang="en-US" smtClean="0"/>
              <a:pPr/>
              <a:t>18</a:t>
            </a:fld>
            <a:endParaRPr lang="en-US"/>
          </a:p>
        </p:txBody>
      </p:sp>
    </p:spTree>
    <p:extLst>
      <p:ext uri="{BB962C8B-B14F-4D97-AF65-F5344CB8AC3E}">
        <p14:creationId xmlns:p14="http://schemas.microsoft.com/office/powerpoint/2010/main" val="33676917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93824BD2-E0A1-400E-966F-24B4C7C68AA4}" type="slidenum">
              <a:rPr lang="en-US" smtClean="0"/>
              <a:pPr/>
              <a:t>19</a:t>
            </a:fld>
            <a:endParaRPr lang="en-US"/>
          </a:p>
        </p:txBody>
      </p:sp>
    </p:spTree>
    <p:extLst>
      <p:ext uri="{BB962C8B-B14F-4D97-AF65-F5344CB8AC3E}">
        <p14:creationId xmlns:p14="http://schemas.microsoft.com/office/powerpoint/2010/main" val="391511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20</a:t>
            </a:fld>
            <a:endParaRPr lang="en-US"/>
          </a:p>
        </p:txBody>
      </p:sp>
    </p:spTree>
    <p:extLst>
      <p:ext uri="{BB962C8B-B14F-4D97-AF65-F5344CB8AC3E}">
        <p14:creationId xmlns:p14="http://schemas.microsoft.com/office/powerpoint/2010/main" val="1265298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83281D4-2D9C-4EC5-BDF1-13C39688F26B}" type="slidenum">
              <a:rPr lang="en-US" smtClean="0"/>
              <a:t>3</a:t>
            </a:fld>
            <a:endParaRPr lang="en-US"/>
          </a:p>
        </p:txBody>
      </p:sp>
    </p:spTree>
    <p:extLst>
      <p:ext uri="{BB962C8B-B14F-4D97-AF65-F5344CB8AC3E}">
        <p14:creationId xmlns:p14="http://schemas.microsoft.com/office/powerpoint/2010/main" val="2321778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21</a:t>
            </a:fld>
            <a:endParaRPr lang="en-US"/>
          </a:p>
        </p:txBody>
      </p:sp>
    </p:spTree>
    <p:extLst>
      <p:ext uri="{BB962C8B-B14F-4D97-AF65-F5344CB8AC3E}">
        <p14:creationId xmlns:p14="http://schemas.microsoft.com/office/powerpoint/2010/main" val="513898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22</a:t>
            </a:fld>
            <a:endParaRPr lang="en-US"/>
          </a:p>
        </p:txBody>
      </p:sp>
    </p:spTree>
    <p:extLst>
      <p:ext uri="{BB962C8B-B14F-4D97-AF65-F5344CB8AC3E}">
        <p14:creationId xmlns:p14="http://schemas.microsoft.com/office/powerpoint/2010/main" val="1857866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95E226A-5E11-4EB8-B6E2-8F70308B955C}" type="slidenum">
              <a:rPr lang="en-US" smtClean="0"/>
              <a:t>23</a:t>
            </a:fld>
            <a:endParaRPr lang="en-US"/>
          </a:p>
        </p:txBody>
      </p:sp>
    </p:spTree>
    <p:extLst>
      <p:ext uri="{BB962C8B-B14F-4D97-AF65-F5344CB8AC3E}">
        <p14:creationId xmlns:p14="http://schemas.microsoft.com/office/powerpoint/2010/main" val="277479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936CE6-8AED-44FD-A06E-E97DEEB1A18E}" type="slidenum">
              <a:rPr lang="en-US" smtClean="0"/>
              <a:t>4</a:t>
            </a:fld>
            <a:endParaRPr lang="en-US"/>
          </a:p>
        </p:txBody>
      </p:sp>
    </p:spTree>
    <p:extLst>
      <p:ext uri="{BB962C8B-B14F-4D97-AF65-F5344CB8AC3E}">
        <p14:creationId xmlns:p14="http://schemas.microsoft.com/office/powerpoint/2010/main" val="20312569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824BD2-E0A1-400E-966F-24B4C7C68AA4}" type="slidenum">
              <a:rPr lang="en-US" smtClean="0"/>
              <a:pPr/>
              <a:t>5</a:t>
            </a:fld>
            <a:endParaRPr lang="en-US"/>
          </a:p>
        </p:txBody>
      </p:sp>
    </p:spTree>
    <p:extLst>
      <p:ext uri="{BB962C8B-B14F-4D97-AF65-F5344CB8AC3E}">
        <p14:creationId xmlns:p14="http://schemas.microsoft.com/office/powerpoint/2010/main" val="224256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6</a:t>
            </a:fld>
            <a:endParaRPr lang="en-US"/>
          </a:p>
        </p:txBody>
      </p:sp>
    </p:spTree>
    <p:extLst>
      <p:ext uri="{BB962C8B-B14F-4D97-AF65-F5344CB8AC3E}">
        <p14:creationId xmlns:p14="http://schemas.microsoft.com/office/powerpoint/2010/main" val="700743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7</a:t>
            </a:fld>
            <a:endParaRPr lang="en-US"/>
          </a:p>
        </p:txBody>
      </p:sp>
    </p:spTree>
    <p:extLst>
      <p:ext uri="{BB962C8B-B14F-4D97-AF65-F5344CB8AC3E}">
        <p14:creationId xmlns:p14="http://schemas.microsoft.com/office/powerpoint/2010/main" val="3130343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824BD2-E0A1-400E-966F-24B4C7C68AA4}" type="slidenum">
              <a:rPr lang="en-US" smtClean="0"/>
              <a:pPr/>
              <a:t>8</a:t>
            </a:fld>
            <a:endParaRPr lang="en-US"/>
          </a:p>
        </p:txBody>
      </p:sp>
    </p:spTree>
    <p:extLst>
      <p:ext uri="{BB962C8B-B14F-4D97-AF65-F5344CB8AC3E}">
        <p14:creationId xmlns:p14="http://schemas.microsoft.com/office/powerpoint/2010/main" val="3321254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9</a:t>
            </a:fld>
            <a:endParaRPr lang="en-US"/>
          </a:p>
        </p:txBody>
      </p:sp>
    </p:spTree>
    <p:extLst>
      <p:ext uri="{BB962C8B-B14F-4D97-AF65-F5344CB8AC3E}">
        <p14:creationId xmlns:p14="http://schemas.microsoft.com/office/powerpoint/2010/main" val="43157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3824BD2-E0A1-400E-966F-24B4C7C68AA4}" type="slidenum">
              <a:rPr lang="en-US" smtClean="0"/>
              <a:pPr/>
              <a:t>10</a:t>
            </a:fld>
            <a:endParaRPr lang="en-US"/>
          </a:p>
        </p:txBody>
      </p:sp>
    </p:spTree>
    <p:extLst>
      <p:ext uri="{BB962C8B-B14F-4D97-AF65-F5344CB8AC3E}">
        <p14:creationId xmlns:p14="http://schemas.microsoft.com/office/powerpoint/2010/main" val="2818628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3584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98908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426333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182877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1339268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26858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038298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787589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2267087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a:t>
            </a:fld>
            <a:endParaRPr lang="en-US"/>
          </a:p>
        </p:txBody>
      </p:sp>
    </p:spTree>
    <p:extLst>
      <p:ext uri="{BB962C8B-B14F-4D97-AF65-F5344CB8AC3E}">
        <p14:creationId xmlns:p14="http://schemas.microsoft.com/office/powerpoint/2010/main" val="336707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2/5/24</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393286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2/5/24</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a:t>
            </a:fld>
            <a:endParaRPr lang="en-US" dirty="0"/>
          </a:p>
        </p:txBody>
      </p:sp>
    </p:spTree>
    <p:extLst>
      <p:ext uri="{BB962C8B-B14F-4D97-AF65-F5344CB8AC3E}">
        <p14:creationId xmlns:p14="http://schemas.microsoft.com/office/powerpoint/2010/main" val="2158413510"/>
      </p:ext>
    </p:extLst>
  </p:cSld>
  <p:clrMap bg1="dk1" tx1="lt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33" r:id="rId6"/>
    <p:sldLayoutId id="2147483829" r:id="rId7"/>
    <p:sldLayoutId id="2147483830" r:id="rId8"/>
    <p:sldLayoutId id="2147483831" r:id="rId9"/>
    <p:sldLayoutId id="2147483832" r:id="rId10"/>
    <p:sldLayoutId id="2147483834"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6.xml"/><Relationship Id="rId6" Type="http://schemas.openxmlformats.org/officeDocument/2006/relationships/image" Target="../media/image15.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7.xml"/><Relationship Id="rId6" Type="http://schemas.openxmlformats.org/officeDocument/2006/relationships/image" Target="../media/image16.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8.xml"/><Relationship Id="rId6" Type="http://schemas.openxmlformats.org/officeDocument/2006/relationships/image" Target="../media/image17.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media" Target="../media/media5.MP4"/><Relationship Id="rId2" Type="http://schemas.openxmlformats.org/officeDocument/2006/relationships/video" Target="NULL" TargetMode="External"/><Relationship Id="rId1" Type="http://schemas.openxmlformats.org/officeDocument/2006/relationships/tags" Target="../tags/tag9.xml"/><Relationship Id="rId6" Type="http://schemas.openxmlformats.org/officeDocument/2006/relationships/image" Target="../media/image18.png"/><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10.xml"/><Relationship Id="rId6" Type="http://schemas.openxmlformats.org/officeDocument/2006/relationships/image" Target="../media/image19.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video" Target="../media/media7.mp4"/><Relationship Id="rId2" Type="http://schemas.microsoft.com/office/2007/relationships/media" Target="../media/media7.mp4"/><Relationship Id="rId1" Type="http://schemas.openxmlformats.org/officeDocument/2006/relationships/tags" Target="../tags/tag11.xml"/><Relationship Id="rId6" Type="http://schemas.openxmlformats.org/officeDocument/2006/relationships/image" Target="../media/image20.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1.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video" Target="../media/media9.mp4"/><Relationship Id="rId2" Type="http://schemas.microsoft.com/office/2007/relationships/media" Target="../media/media9.mp4"/><Relationship Id="rId1" Type="http://schemas.openxmlformats.org/officeDocument/2006/relationships/tags" Target="../tags/tag12.xml"/><Relationship Id="rId6" Type="http://schemas.openxmlformats.org/officeDocument/2006/relationships/image" Target="../media/image22.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5.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A56F80C9-A367-13CA-7D56-EE977C8E67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A2BC8B-A899-4FDB-D88D-33632AB5297B}"/>
              </a:ext>
            </a:extLst>
          </p:cNvPr>
          <p:cNvSpPr>
            <a:spLocks noGrp="1"/>
          </p:cNvSpPr>
          <p:nvPr>
            <p:ph type="ctrTitle"/>
          </p:nvPr>
        </p:nvSpPr>
        <p:spPr>
          <a:xfrm>
            <a:off x="115614" y="1098379"/>
            <a:ext cx="12076386" cy="1928813"/>
          </a:xfrm>
        </p:spPr>
        <p:txBody>
          <a:bodyPr>
            <a:normAutofit/>
          </a:bodyPr>
          <a:lstStyle/>
          <a:p>
            <a:pPr algn="ctr"/>
            <a:r>
              <a:rPr lang="en-US" sz="4400" b="1" dirty="0"/>
              <a:t>Patient Education Graphics</a:t>
            </a:r>
          </a:p>
        </p:txBody>
      </p:sp>
      <p:pic>
        <p:nvPicPr>
          <p:cNvPr id="5" name="Picture 4" descr="Screen Clipping">
            <a:extLst>
              <a:ext uri="{FF2B5EF4-FFF2-40B4-BE49-F238E27FC236}">
                <a16:creationId xmlns:a16="http://schemas.microsoft.com/office/drawing/2014/main" id="{BB47C373-C9F3-5E24-0196-43066BE32B7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2448" b="97203" l="2105" r="97895">
                        <a14:foregroundMark x1="12982" y1="17483" x2="7018" y2="58042"/>
                        <a14:foregroundMark x1="7018" y1="58042" x2="31228" y2="92308"/>
                        <a14:foregroundMark x1="31228" y1="92308" x2="73684" y2="93007"/>
                        <a14:foregroundMark x1="73684" y1="93007" x2="93333" y2="55594"/>
                        <a14:foregroundMark x1="93333" y1="55594" x2="83509" y2="14336"/>
                        <a14:foregroundMark x1="83509" y1="14336" x2="44561" y2="3497"/>
                        <a14:foregroundMark x1="44561" y1="3497" x2="17544" y2="15035"/>
                        <a14:foregroundMark x1="8070" y1="25874" x2="9474" y2="68182"/>
                        <a14:foregroundMark x1="9474" y1="68182" x2="42807" y2="95455"/>
                        <a14:foregroundMark x1="42807" y1="95455" x2="71228" y2="91608"/>
                        <a14:foregroundMark x1="4561" y1="30420" x2="7368" y2="70629"/>
                        <a14:foregroundMark x1="7368" y1="70629" x2="41053" y2="92308"/>
                        <a14:foregroundMark x1="41053" y1="92308" x2="50877" y2="94406"/>
                        <a14:foregroundMark x1="27368" y1="17133" x2="69825" y2="13986"/>
                        <a14:foregroundMark x1="69825" y1="13986" x2="74386" y2="15734"/>
                        <a14:foregroundMark x1="49825" y1="11538" x2="56842" y2="11888"/>
                        <a14:foregroundMark x1="57544" y1="11538" x2="57544" y2="11538"/>
                        <a14:foregroundMark x1="40351" y1="10140" x2="40351" y2="10140"/>
                        <a14:foregroundMark x1="37895" y1="87762" x2="37895" y2="87762"/>
                        <a14:foregroundMark x1="52982" y1="89860" x2="69474" y2="84266"/>
                        <a14:foregroundMark x1="76842" y1="81469" x2="79298" y2="78671"/>
                        <a14:foregroundMark x1="88421" y1="53846" x2="88421" y2="53846"/>
                        <a14:foregroundMark x1="88421" y1="53846" x2="88421" y2="53846"/>
                        <a14:foregroundMark x1="88772" y1="44406" x2="88772" y2="56643"/>
                        <a14:foregroundMark x1="85614" y1="17483" x2="93684" y2="32517"/>
                        <a14:foregroundMark x1="94386" y1="32517" x2="95439" y2="51399"/>
                        <a14:foregroundMark x1="95439" y1="41958" x2="96491" y2="65734"/>
                        <a14:foregroundMark x1="97895" y1="48252" x2="96491" y2="55594"/>
                        <a14:foregroundMark x1="93333" y1="66084" x2="80351" y2="88112"/>
                        <a14:foregroundMark x1="64561" y1="96154" x2="36842" y2="94056"/>
                        <a14:foregroundMark x1="47018" y1="97203" x2="51579" y2="97552"/>
                        <a14:foregroundMark x1="30526" y1="94056" x2="8070" y2="72028"/>
                        <a14:foregroundMark x1="3509" y1="62238" x2="2456" y2="40210"/>
                        <a14:foregroundMark x1="24211" y1="11189" x2="56842" y2="4895"/>
                        <a14:foregroundMark x1="24561" y1="8392" x2="42807" y2="3497"/>
                        <a14:foregroundMark x1="44912" y1="2797" x2="73333" y2="8741"/>
                        <a14:foregroundMark x1="40702" y1="41259" x2="54035" y2="41259"/>
                      </a14:backgroundRemoval>
                    </a14:imgEffect>
                  </a14:imgLayer>
                </a14:imgProps>
              </a:ext>
              <a:ext uri="{28A0092B-C50C-407E-A947-70E740481C1C}">
                <a14:useLocalDpi xmlns:a14="http://schemas.microsoft.com/office/drawing/2010/main"/>
              </a:ext>
            </a:extLst>
          </a:blip>
          <a:srcRect/>
          <a:stretch/>
        </p:blipFill>
        <p:spPr>
          <a:xfrm>
            <a:off x="10221622" y="4942596"/>
            <a:ext cx="1710030" cy="1710093"/>
          </a:xfrm>
          <a:prstGeom prst="rect">
            <a:avLst/>
          </a:prstGeom>
        </p:spPr>
      </p:pic>
      <p:sp>
        <p:nvSpPr>
          <p:cNvPr id="7" name="TextBox 6">
            <a:extLst>
              <a:ext uri="{FF2B5EF4-FFF2-40B4-BE49-F238E27FC236}">
                <a16:creationId xmlns:a16="http://schemas.microsoft.com/office/drawing/2014/main" id="{03E79798-0582-BC54-4536-1A1623540E89}"/>
              </a:ext>
            </a:extLst>
          </p:cNvPr>
          <p:cNvSpPr txBox="1"/>
          <p:nvPr/>
        </p:nvSpPr>
        <p:spPr>
          <a:xfrm>
            <a:off x="3383609" y="2634272"/>
            <a:ext cx="6242051" cy="2308324"/>
          </a:xfrm>
          <a:prstGeom prst="rect">
            <a:avLst/>
          </a:prstGeom>
          <a:noFill/>
        </p:spPr>
        <p:txBody>
          <a:bodyPr wrap="square" rtlCol="0">
            <a:spAutoFit/>
          </a:bodyPr>
          <a:lstStyle/>
          <a:p>
            <a:r>
              <a:rPr lang="en-US" b="1" dirty="0"/>
              <a:t>Created by:</a:t>
            </a:r>
          </a:p>
          <a:p>
            <a:r>
              <a:rPr lang="en-US" dirty="0"/>
              <a:t>James Hawkins, DDS, MS</a:t>
            </a:r>
          </a:p>
          <a:p>
            <a:r>
              <a:rPr lang="en-US" dirty="0"/>
              <a:t>Commander, Dental Corps, United States Navy</a:t>
            </a:r>
          </a:p>
          <a:p>
            <a:r>
              <a:rPr lang="en-US" dirty="0"/>
              <a:t>Chair, Orofacial Pain Center</a:t>
            </a:r>
          </a:p>
          <a:p>
            <a:r>
              <a:rPr lang="en-US" dirty="0"/>
              <a:t>Naval Postgraduate Dental School</a:t>
            </a:r>
          </a:p>
          <a:p>
            <a:r>
              <a:rPr lang="en-US" dirty="0"/>
              <a:t>Naval Medical Leader &amp; Professional Development Command</a:t>
            </a:r>
          </a:p>
          <a:p>
            <a:r>
              <a:rPr lang="en-US" dirty="0"/>
              <a:t>Associate Professor</a:t>
            </a:r>
          </a:p>
          <a:p>
            <a:r>
              <a:rPr lang="en-US" dirty="0"/>
              <a:t>Uniformed Services University Postgraduate Dental College</a:t>
            </a:r>
          </a:p>
        </p:txBody>
      </p:sp>
      <p:pic>
        <p:nvPicPr>
          <p:cNvPr id="9" name="Picture 8" descr="A black and white sign with white text&#10;&#10;Description automatically generated with medium confidence">
            <a:extLst>
              <a:ext uri="{FF2B5EF4-FFF2-40B4-BE49-F238E27FC236}">
                <a16:creationId xmlns:a16="http://schemas.microsoft.com/office/drawing/2014/main" id="{6BBB9E04-2DCC-DDF7-BC37-CBD1DAE31FC5}"/>
              </a:ext>
            </a:extLst>
          </p:cNvPr>
          <p:cNvPicPr>
            <a:picLocks noChangeAspect="1"/>
          </p:cNvPicPr>
          <p:nvPr/>
        </p:nvPicPr>
        <p:blipFill>
          <a:blip r:embed="rId4"/>
          <a:stretch>
            <a:fillRect/>
          </a:stretch>
        </p:blipFill>
        <p:spPr>
          <a:xfrm>
            <a:off x="260348" y="4942596"/>
            <a:ext cx="2527300" cy="1574800"/>
          </a:xfrm>
          <a:prstGeom prst="rect">
            <a:avLst/>
          </a:prstGeom>
        </p:spPr>
      </p:pic>
    </p:spTree>
    <p:extLst>
      <p:ext uri="{BB962C8B-B14F-4D97-AF65-F5344CB8AC3E}">
        <p14:creationId xmlns:p14="http://schemas.microsoft.com/office/powerpoint/2010/main" val="1127602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268223" y="5715000"/>
            <a:ext cx="3655553" cy="646331"/>
          </a:xfrm>
          <a:prstGeom prst="rect">
            <a:avLst/>
          </a:prstGeom>
          <a:noFill/>
        </p:spPr>
        <p:txBody>
          <a:bodyPr wrap="none" rtlCol="0">
            <a:spAutoFit/>
          </a:bodyPr>
          <a:lstStyle/>
          <a:p>
            <a:r>
              <a:rPr lang="en-US" sz="3600" dirty="0"/>
              <a:t>Lateral Pterygoid</a:t>
            </a:r>
          </a:p>
        </p:txBody>
      </p:sp>
      <p:sp>
        <p:nvSpPr>
          <p:cNvPr id="2" name="TextBox 1">
            <a:extLst>
              <a:ext uri="{FF2B5EF4-FFF2-40B4-BE49-F238E27FC236}">
                <a16:creationId xmlns:a16="http://schemas.microsoft.com/office/drawing/2014/main" id="{612A445C-5003-3A23-8AE4-030BBA51D37A}"/>
              </a:ext>
            </a:extLst>
          </p:cNvPr>
          <p:cNvSpPr txBox="1"/>
          <p:nvPr/>
        </p:nvSpPr>
        <p:spPr>
          <a:xfrm>
            <a:off x="4925710" y="6305788"/>
            <a:ext cx="2340577" cy="369332"/>
          </a:xfrm>
          <a:prstGeom prst="rect">
            <a:avLst/>
          </a:prstGeom>
          <a:noFill/>
        </p:spPr>
        <p:txBody>
          <a:bodyPr wrap="none" rtlCol="0">
            <a:spAutoFit/>
          </a:bodyPr>
          <a:lstStyle/>
          <a:p>
            <a:r>
              <a:rPr lang="en-US" dirty="0"/>
              <a:t>Image: Author owned</a:t>
            </a:r>
          </a:p>
        </p:txBody>
      </p:sp>
      <p:pic>
        <p:nvPicPr>
          <p:cNvPr id="6" name="Picture 5" descr="A side view of a human skull&#10;&#10;Description automatically generated">
            <a:extLst>
              <a:ext uri="{FF2B5EF4-FFF2-40B4-BE49-F238E27FC236}">
                <a16:creationId xmlns:a16="http://schemas.microsoft.com/office/drawing/2014/main" id="{6FCC7E3F-60D9-C3E7-669A-D93637AD33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650" y="1231900"/>
            <a:ext cx="4584700" cy="4394200"/>
          </a:xfrm>
          <a:prstGeom prst="rect">
            <a:avLst/>
          </a:prstGeom>
        </p:spPr>
      </p:pic>
    </p:spTree>
    <p:extLst>
      <p:ext uri="{BB962C8B-B14F-4D97-AF65-F5344CB8AC3E}">
        <p14:creationId xmlns:p14="http://schemas.microsoft.com/office/powerpoint/2010/main" val="1357064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998774" y="5916117"/>
            <a:ext cx="2114938" cy="646331"/>
          </a:xfrm>
          <a:prstGeom prst="rect">
            <a:avLst/>
          </a:prstGeom>
          <a:noFill/>
        </p:spPr>
        <p:txBody>
          <a:bodyPr wrap="none" rtlCol="0">
            <a:spAutoFit/>
          </a:bodyPr>
          <a:lstStyle/>
          <a:p>
            <a:r>
              <a:rPr lang="en-US" sz="3600" dirty="0"/>
              <a:t>Trapezius</a:t>
            </a:r>
          </a:p>
        </p:txBody>
      </p:sp>
      <p:pic>
        <p:nvPicPr>
          <p:cNvPr id="5" name="Picture 4">
            <a:extLst>
              <a:ext uri="{FF2B5EF4-FFF2-40B4-BE49-F238E27FC236}">
                <a16:creationId xmlns:a16="http://schemas.microsoft.com/office/drawing/2014/main" id="{ADBAC2DB-B06F-14B0-D4D9-C96391758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5600" y="672172"/>
            <a:ext cx="3860800" cy="5181600"/>
          </a:xfrm>
          <a:prstGeom prst="rect">
            <a:avLst/>
          </a:prstGeom>
        </p:spPr>
      </p:pic>
    </p:spTree>
    <p:extLst>
      <p:ext uri="{BB962C8B-B14F-4D97-AF65-F5344CB8AC3E}">
        <p14:creationId xmlns:p14="http://schemas.microsoft.com/office/powerpoint/2010/main" val="4128627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474032" y="5715000"/>
            <a:ext cx="1164421" cy="646331"/>
          </a:xfrm>
          <a:prstGeom prst="rect">
            <a:avLst/>
          </a:prstGeom>
          <a:noFill/>
        </p:spPr>
        <p:txBody>
          <a:bodyPr wrap="none" rtlCol="0">
            <a:spAutoFit/>
          </a:bodyPr>
          <a:lstStyle/>
          <a:p>
            <a:r>
              <a:rPr lang="en-US" sz="3600" dirty="0"/>
              <a:t>SCM</a:t>
            </a:r>
          </a:p>
        </p:txBody>
      </p:sp>
      <p:pic>
        <p:nvPicPr>
          <p:cNvPr id="10" name="Picture 9" descr="A drawing of a person's head&#10;&#10;Description automatically generated">
            <a:extLst>
              <a:ext uri="{FF2B5EF4-FFF2-40B4-BE49-F238E27FC236}">
                <a16:creationId xmlns:a16="http://schemas.microsoft.com/office/drawing/2014/main" id="{DF0EA143-F143-E86B-0B4A-4F849CCA41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4992" y="736600"/>
            <a:ext cx="4762500" cy="4775200"/>
          </a:xfrm>
          <a:prstGeom prst="rect">
            <a:avLst/>
          </a:prstGeom>
        </p:spPr>
      </p:pic>
    </p:spTree>
    <p:custDataLst>
      <p:tags r:id="rId1"/>
    </p:custDataLst>
    <p:extLst>
      <p:ext uri="{BB962C8B-B14F-4D97-AF65-F5344CB8AC3E}">
        <p14:creationId xmlns:p14="http://schemas.microsoft.com/office/powerpoint/2010/main" val="4291700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a:extLst>
              <a:ext uri="{FF2B5EF4-FFF2-40B4-BE49-F238E27FC236}">
                <a16:creationId xmlns:a16="http://schemas.microsoft.com/office/drawing/2014/main" id="{6F6A0499-CE95-EABC-EEF7-3030C2F524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2DBA21-9EF6-5C25-0FB9-24BEE84B3CC7}"/>
              </a:ext>
            </a:extLst>
          </p:cNvPr>
          <p:cNvSpPr txBox="1"/>
          <p:nvPr/>
        </p:nvSpPr>
        <p:spPr>
          <a:xfrm>
            <a:off x="1810349" y="685799"/>
            <a:ext cx="8607613" cy="707886"/>
          </a:xfrm>
          <a:prstGeom prst="rect">
            <a:avLst/>
          </a:prstGeom>
          <a:noFill/>
        </p:spPr>
        <p:txBody>
          <a:bodyPr wrap="none" rtlCol="0">
            <a:spAutoFit/>
          </a:bodyPr>
          <a:lstStyle/>
          <a:p>
            <a:r>
              <a:rPr lang="en-US" sz="4000" spc="300" dirty="0"/>
              <a:t>Temporomandibular Joint (TMJ)</a:t>
            </a:r>
          </a:p>
        </p:txBody>
      </p:sp>
      <p:pic>
        <p:nvPicPr>
          <p:cNvPr id="2" name="21fc06ec-9486-451c-bc51-4ca581ad871e.MP4">
            <a:hlinkClick r:id="" action="ppaction://media"/>
            <a:extLst>
              <a:ext uri="{FF2B5EF4-FFF2-40B4-BE49-F238E27FC236}">
                <a16:creationId xmlns:a16="http://schemas.microsoft.com/office/drawing/2014/main" id="{5B74080B-AA17-68FA-8320-E97B7C6B70CB}"/>
              </a:ext>
            </a:extLst>
          </p:cNvPr>
          <p:cNvPicPr>
            <a:picLocks noChangeAspect="1"/>
          </p:cNvPicPr>
          <p:nvPr>
            <a:videoFile r:link="rId2"/>
            <p:extLst>
              <p:ext uri="{DAA4B4D4-6D71-4841-9C94-3DE7FCFB9230}">
                <p14:media xmlns:p14="http://schemas.microsoft.com/office/powerpoint/2010/main" r:embed="rId3">
                  <p14:trim end="22423.4793"/>
                </p14:media>
              </p:ext>
            </p:extLst>
          </p:nvPr>
        </p:nvPicPr>
        <p:blipFill rotWithShape="1">
          <a:blip r:embed="rId6"/>
          <a:srcRect t="-4440" b="-4331"/>
          <a:stretch/>
        </p:blipFill>
        <p:spPr>
          <a:xfrm>
            <a:off x="2257330" y="1452651"/>
            <a:ext cx="7713650" cy="471954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654718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2F290F3-4866-244A-CF04-221AED7047DA}"/>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a:off x="2560320" y="1554480"/>
            <a:ext cx="7040880" cy="3840480"/>
          </a:xfrm>
          <a:prstGeom prst="rect">
            <a:avLst/>
          </a:prstGeom>
          <a:ln>
            <a:noFill/>
          </a:ln>
          <a:effectLst>
            <a:softEdge rad="112500"/>
          </a:effectLst>
        </p:spPr>
      </p:pic>
      <p:pic>
        <p:nvPicPr>
          <p:cNvPr id="13" name="Picture 12">
            <a:extLst>
              <a:ext uri="{FF2B5EF4-FFF2-40B4-BE49-F238E27FC236}">
                <a16:creationId xmlns:a16="http://schemas.microsoft.com/office/drawing/2014/main" id="{AC2B0C2B-5E42-13FD-2373-CEC9768AF807}"/>
              </a:ext>
            </a:extLst>
          </p:cNvPr>
          <p:cNvPicPr>
            <a:picLocks/>
          </p:cNvPicPr>
          <p:nvPr/>
        </p:nvPicPr>
        <p:blipFill>
          <a:blip r:embed="rId5" cstate="screen">
            <a:extLst>
              <a:ext uri="{28A0092B-C50C-407E-A947-70E740481C1C}">
                <a14:useLocalDpi xmlns:a14="http://schemas.microsoft.com/office/drawing/2010/main"/>
              </a:ext>
            </a:extLst>
          </a:blip>
          <a:stretch>
            <a:fillRect/>
          </a:stretch>
        </p:blipFill>
        <p:spPr>
          <a:xfrm>
            <a:off x="2560320" y="1554480"/>
            <a:ext cx="7040880" cy="3840480"/>
          </a:xfrm>
          <a:prstGeom prst="rect">
            <a:avLst/>
          </a:prstGeom>
          <a:ln>
            <a:noFill/>
          </a:ln>
          <a:effectLst>
            <a:softEdge rad="112500"/>
          </a:effectLst>
        </p:spPr>
      </p:pic>
      <p:sp>
        <p:nvSpPr>
          <p:cNvPr id="16" name="TextBox 15">
            <a:extLst>
              <a:ext uri="{FF2B5EF4-FFF2-40B4-BE49-F238E27FC236}">
                <a16:creationId xmlns:a16="http://schemas.microsoft.com/office/drawing/2014/main" id="{F2A66643-7E43-614E-2A0E-DA57537FB3A7}"/>
              </a:ext>
            </a:extLst>
          </p:cNvPr>
          <p:cNvSpPr txBox="1"/>
          <p:nvPr/>
        </p:nvSpPr>
        <p:spPr>
          <a:xfrm>
            <a:off x="3818933" y="504186"/>
            <a:ext cx="4554134" cy="707886"/>
          </a:xfrm>
          <a:prstGeom prst="rect">
            <a:avLst/>
          </a:prstGeom>
          <a:noFill/>
        </p:spPr>
        <p:txBody>
          <a:bodyPr wrap="square">
            <a:spAutoFit/>
          </a:bodyPr>
          <a:lstStyle/>
          <a:p>
            <a:pPr algn="ctr">
              <a:spcAft>
                <a:spcPts val="600"/>
              </a:spcAft>
            </a:pPr>
            <a:r>
              <a:rPr lang="en-US" sz="4000" dirty="0"/>
              <a:t>Disc Displacement</a:t>
            </a:r>
          </a:p>
        </p:txBody>
      </p:sp>
    </p:spTree>
    <p:custDataLst>
      <p:tags r:id="rId1"/>
    </p:custDataLst>
    <p:extLst>
      <p:ext uri="{BB962C8B-B14F-4D97-AF65-F5344CB8AC3E}">
        <p14:creationId xmlns:p14="http://schemas.microsoft.com/office/powerpoint/2010/main" val="3016372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5A3856-77B6-CAA7-88A7-016B5F1CA8CF}"/>
              </a:ext>
            </a:extLst>
          </p:cNvPr>
          <p:cNvSpPr txBox="1"/>
          <p:nvPr/>
        </p:nvSpPr>
        <p:spPr>
          <a:xfrm>
            <a:off x="-30480" y="2609153"/>
            <a:ext cx="2663712" cy="1200329"/>
          </a:xfrm>
          <a:prstGeom prst="rect">
            <a:avLst/>
          </a:prstGeom>
          <a:noFill/>
        </p:spPr>
        <p:txBody>
          <a:bodyPr wrap="square" rtlCol="0">
            <a:spAutoFit/>
          </a:bodyPr>
          <a:lstStyle/>
          <a:p>
            <a:pPr algn="ctr"/>
            <a:r>
              <a:rPr lang="en-US" sz="3600" dirty="0"/>
              <a:t>With Reduction</a:t>
            </a:r>
          </a:p>
        </p:txBody>
      </p:sp>
      <p:pic>
        <p:nvPicPr>
          <p:cNvPr id="4" name="5ce9924c-1f3f-4930-8933-e2dcdf86546f.MP4">
            <a:hlinkClick r:id="" action="ppaction://media"/>
            <a:extLst>
              <a:ext uri="{FF2B5EF4-FFF2-40B4-BE49-F238E27FC236}">
                <a16:creationId xmlns:a16="http://schemas.microsoft.com/office/drawing/2014/main" id="{5164E175-C664-5B50-AC1E-64D690B75179}"/>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60320" y="1554480"/>
            <a:ext cx="7040880" cy="3840480"/>
          </a:xfrm>
          <a:prstGeom prst="rect">
            <a:avLst/>
          </a:prstGeom>
          <a:ln>
            <a:noFill/>
          </a:ln>
          <a:effectLst>
            <a:softEdge rad="112500"/>
          </a:effectLst>
        </p:spPr>
      </p:pic>
      <p:sp>
        <p:nvSpPr>
          <p:cNvPr id="35" name="TextBox 34">
            <a:extLst>
              <a:ext uri="{FF2B5EF4-FFF2-40B4-BE49-F238E27FC236}">
                <a16:creationId xmlns:a16="http://schemas.microsoft.com/office/drawing/2014/main" id="{3DE5D61A-2C59-FAAF-C370-6C25F23F1691}"/>
              </a:ext>
            </a:extLst>
          </p:cNvPr>
          <p:cNvSpPr txBox="1"/>
          <p:nvPr/>
        </p:nvSpPr>
        <p:spPr>
          <a:xfrm>
            <a:off x="3818933" y="504186"/>
            <a:ext cx="4554134" cy="707886"/>
          </a:xfrm>
          <a:prstGeom prst="rect">
            <a:avLst/>
          </a:prstGeom>
          <a:noFill/>
        </p:spPr>
        <p:txBody>
          <a:bodyPr wrap="square">
            <a:spAutoFit/>
          </a:bodyPr>
          <a:lstStyle/>
          <a:p>
            <a:pPr algn="ctr">
              <a:spcAft>
                <a:spcPts val="600"/>
              </a:spcAft>
            </a:pPr>
            <a:r>
              <a:rPr lang="en-US" sz="4000" dirty="0"/>
              <a:t>Disc Displacement</a:t>
            </a:r>
          </a:p>
        </p:txBody>
      </p:sp>
    </p:spTree>
    <p:custDataLst>
      <p:tags r:id="rId1"/>
    </p:custDataLst>
    <p:extLst>
      <p:ext uri="{BB962C8B-B14F-4D97-AF65-F5344CB8AC3E}">
        <p14:creationId xmlns:p14="http://schemas.microsoft.com/office/powerpoint/2010/main" val="358918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5A3856-77B6-CAA7-88A7-016B5F1CA8CF}"/>
              </a:ext>
            </a:extLst>
          </p:cNvPr>
          <p:cNvSpPr txBox="1"/>
          <p:nvPr/>
        </p:nvSpPr>
        <p:spPr>
          <a:xfrm>
            <a:off x="-30480" y="1949440"/>
            <a:ext cx="2663712" cy="1754326"/>
          </a:xfrm>
          <a:prstGeom prst="rect">
            <a:avLst/>
          </a:prstGeom>
          <a:noFill/>
        </p:spPr>
        <p:txBody>
          <a:bodyPr wrap="square" rtlCol="0">
            <a:spAutoFit/>
          </a:bodyPr>
          <a:lstStyle/>
          <a:p>
            <a:pPr algn="ctr"/>
            <a:r>
              <a:rPr lang="en-US" sz="3600" dirty="0"/>
              <a:t>With Reduction</a:t>
            </a:r>
          </a:p>
          <a:p>
            <a:pPr algn="ctr"/>
            <a:endParaRPr lang="en-US" sz="3600" dirty="0"/>
          </a:p>
        </p:txBody>
      </p:sp>
      <p:sp>
        <p:nvSpPr>
          <p:cNvPr id="35" name="TextBox 34">
            <a:extLst>
              <a:ext uri="{FF2B5EF4-FFF2-40B4-BE49-F238E27FC236}">
                <a16:creationId xmlns:a16="http://schemas.microsoft.com/office/drawing/2014/main" id="{3DE5D61A-2C59-FAAF-C370-6C25F23F1691}"/>
              </a:ext>
            </a:extLst>
          </p:cNvPr>
          <p:cNvSpPr txBox="1"/>
          <p:nvPr/>
        </p:nvSpPr>
        <p:spPr>
          <a:xfrm>
            <a:off x="3818933" y="504186"/>
            <a:ext cx="4554134" cy="707886"/>
          </a:xfrm>
          <a:prstGeom prst="rect">
            <a:avLst/>
          </a:prstGeom>
          <a:noFill/>
        </p:spPr>
        <p:txBody>
          <a:bodyPr wrap="square">
            <a:spAutoFit/>
          </a:bodyPr>
          <a:lstStyle/>
          <a:p>
            <a:pPr algn="ctr">
              <a:spcAft>
                <a:spcPts val="600"/>
              </a:spcAft>
            </a:pPr>
            <a:r>
              <a:rPr lang="en-US" sz="4000" dirty="0"/>
              <a:t>Disc Displacement</a:t>
            </a:r>
          </a:p>
        </p:txBody>
      </p:sp>
      <p:pic>
        <p:nvPicPr>
          <p:cNvPr id="3" name="Disc Displacement with Intermittent Locking.mp4">
            <a:hlinkClick r:id="" action="ppaction://media"/>
            <a:extLst>
              <a:ext uri="{FF2B5EF4-FFF2-40B4-BE49-F238E27FC236}">
                <a16:creationId xmlns:a16="http://schemas.microsoft.com/office/drawing/2014/main" id="{083FA71F-2CAD-1198-BC2B-E484D7FCD745}"/>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60320" y="1737360"/>
            <a:ext cx="7040880" cy="3840480"/>
          </a:xfrm>
          <a:prstGeom prst="rect">
            <a:avLst/>
          </a:prstGeom>
          <a:ln>
            <a:noFill/>
          </a:ln>
          <a:effectLst>
            <a:softEdge rad="112500"/>
          </a:effectLst>
        </p:spPr>
      </p:pic>
      <p:sp>
        <p:nvSpPr>
          <p:cNvPr id="2" name="!!TextBox 1">
            <a:extLst>
              <a:ext uri="{FF2B5EF4-FFF2-40B4-BE49-F238E27FC236}">
                <a16:creationId xmlns:a16="http://schemas.microsoft.com/office/drawing/2014/main" id="{193F4BC0-FA72-2453-A989-043599CB5D33}"/>
              </a:ext>
            </a:extLst>
          </p:cNvPr>
          <p:cNvSpPr txBox="1"/>
          <p:nvPr/>
        </p:nvSpPr>
        <p:spPr>
          <a:xfrm>
            <a:off x="-30480" y="3132802"/>
            <a:ext cx="2663712" cy="2308324"/>
          </a:xfrm>
          <a:prstGeom prst="rect">
            <a:avLst/>
          </a:prstGeom>
          <a:noFill/>
        </p:spPr>
        <p:txBody>
          <a:bodyPr wrap="square" rtlCol="0">
            <a:spAutoFit/>
          </a:bodyPr>
          <a:lstStyle/>
          <a:p>
            <a:pPr algn="ctr"/>
            <a:endParaRPr lang="en-US" sz="3600" dirty="0"/>
          </a:p>
          <a:p>
            <a:pPr algn="ctr"/>
            <a:r>
              <a:rPr lang="en-US" sz="3600" dirty="0"/>
              <a:t>With</a:t>
            </a:r>
          </a:p>
          <a:p>
            <a:pPr algn="ctr"/>
            <a:r>
              <a:rPr lang="en-US" sz="3600" dirty="0"/>
              <a:t>Intermittent</a:t>
            </a:r>
          </a:p>
          <a:p>
            <a:pPr algn="ctr"/>
            <a:r>
              <a:rPr lang="en-US" sz="3600" dirty="0"/>
              <a:t>Locking</a:t>
            </a:r>
          </a:p>
        </p:txBody>
      </p:sp>
    </p:spTree>
    <p:custDataLst>
      <p:tags r:id="rId1"/>
    </p:custDataLst>
    <p:extLst>
      <p:ext uri="{BB962C8B-B14F-4D97-AF65-F5344CB8AC3E}">
        <p14:creationId xmlns:p14="http://schemas.microsoft.com/office/powerpoint/2010/main" val="24894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85A3856-77B6-CAA7-88A7-016B5F1CA8CF}"/>
              </a:ext>
            </a:extLst>
          </p:cNvPr>
          <p:cNvSpPr txBox="1"/>
          <p:nvPr/>
        </p:nvSpPr>
        <p:spPr>
          <a:xfrm>
            <a:off x="15292" y="2123918"/>
            <a:ext cx="2663712" cy="1200329"/>
          </a:xfrm>
          <a:prstGeom prst="rect">
            <a:avLst/>
          </a:prstGeom>
          <a:noFill/>
        </p:spPr>
        <p:txBody>
          <a:bodyPr wrap="square" rtlCol="0">
            <a:spAutoFit/>
          </a:bodyPr>
          <a:lstStyle/>
          <a:p>
            <a:pPr algn="ctr"/>
            <a:r>
              <a:rPr lang="en-US" sz="3600" dirty="0"/>
              <a:t>Without Reduction</a:t>
            </a:r>
          </a:p>
        </p:txBody>
      </p:sp>
      <p:pic>
        <p:nvPicPr>
          <p:cNvPr id="18" name="063c72ea-4f74-443e-83d8-f99bf00fadea.MP4">
            <a:hlinkClick r:id="" action="ppaction://media"/>
            <a:extLst>
              <a:ext uri="{FF2B5EF4-FFF2-40B4-BE49-F238E27FC236}">
                <a16:creationId xmlns:a16="http://schemas.microsoft.com/office/drawing/2014/main" id="{EB579E41-74A3-7B14-4905-10DC29C6A1A2}"/>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75560" y="1716258"/>
            <a:ext cx="7040880" cy="3840480"/>
          </a:xfrm>
          <a:prstGeom prst="rect">
            <a:avLst/>
          </a:prstGeom>
          <a:ln>
            <a:noFill/>
          </a:ln>
          <a:effectLst>
            <a:softEdge rad="112500"/>
          </a:effectLst>
        </p:spPr>
      </p:pic>
      <p:sp>
        <p:nvSpPr>
          <p:cNvPr id="35" name="TextBox 34">
            <a:extLst>
              <a:ext uri="{FF2B5EF4-FFF2-40B4-BE49-F238E27FC236}">
                <a16:creationId xmlns:a16="http://schemas.microsoft.com/office/drawing/2014/main" id="{3DE5D61A-2C59-FAAF-C370-6C25F23F1691}"/>
              </a:ext>
            </a:extLst>
          </p:cNvPr>
          <p:cNvSpPr txBox="1"/>
          <p:nvPr/>
        </p:nvSpPr>
        <p:spPr>
          <a:xfrm>
            <a:off x="3818933" y="504186"/>
            <a:ext cx="4554134" cy="707886"/>
          </a:xfrm>
          <a:prstGeom prst="rect">
            <a:avLst/>
          </a:prstGeom>
          <a:noFill/>
        </p:spPr>
        <p:txBody>
          <a:bodyPr wrap="square">
            <a:spAutoFit/>
          </a:bodyPr>
          <a:lstStyle/>
          <a:p>
            <a:pPr algn="ctr">
              <a:spcAft>
                <a:spcPts val="600"/>
              </a:spcAft>
            </a:pPr>
            <a:r>
              <a:rPr lang="en-US" sz="4000" dirty="0"/>
              <a:t>Disc Displacement</a:t>
            </a:r>
          </a:p>
        </p:txBody>
      </p:sp>
      <p:sp>
        <p:nvSpPr>
          <p:cNvPr id="17" name="TextBox 16">
            <a:extLst>
              <a:ext uri="{FF2B5EF4-FFF2-40B4-BE49-F238E27FC236}">
                <a16:creationId xmlns:a16="http://schemas.microsoft.com/office/drawing/2014/main" id="{39D0ABDF-6C72-3E48-C76A-4FE5E2EAE9AA}"/>
              </a:ext>
            </a:extLst>
          </p:cNvPr>
          <p:cNvSpPr txBox="1"/>
          <p:nvPr/>
        </p:nvSpPr>
        <p:spPr>
          <a:xfrm>
            <a:off x="15292" y="3586502"/>
            <a:ext cx="2663712" cy="1754326"/>
          </a:xfrm>
          <a:prstGeom prst="rect">
            <a:avLst/>
          </a:prstGeom>
          <a:noFill/>
        </p:spPr>
        <p:txBody>
          <a:bodyPr wrap="square" rtlCol="0">
            <a:spAutoFit/>
          </a:bodyPr>
          <a:lstStyle/>
          <a:p>
            <a:pPr algn="ctr"/>
            <a:r>
              <a:rPr lang="en-US" sz="3600" dirty="0"/>
              <a:t>With </a:t>
            </a:r>
          </a:p>
          <a:p>
            <a:pPr algn="ctr"/>
            <a:r>
              <a:rPr lang="en-US" sz="3600" dirty="0"/>
              <a:t>Limited Opening</a:t>
            </a:r>
          </a:p>
        </p:txBody>
      </p:sp>
    </p:spTree>
    <p:custDataLst>
      <p:tags r:id="rId1"/>
    </p:custDataLst>
    <p:extLst>
      <p:ext uri="{BB962C8B-B14F-4D97-AF65-F5344CB8AC3E}">
        <p14:creationId xmlns:p14="http://schemas.microsoft.com/office/powerpoint/2010/main" val="21429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1974C51-D898-51B2-74AB-AC8A0B54C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7E0192-0BA5-829A-0F8A-23ADE99189BB}"/>
              </a:ext>
            </a:extLst>
          </p:cNvPr>
          <p:cNvSpPr txBox="1"/>
          <p:nvPr/>
        </p:nvSpPr>
        <p:spPr>
          <a:xfrm>
            <a:off x="3269293" y="605195"/>
            <a:ext cx="5653413" cy="707886"/>
          </a:xfrm>
          <a:prstGeom prst="rect">
            <a:avLst/>
          </a:prstGeom>
          <a:noFill/>
        </p:spPr>
        <p:txBody>
          <a:bodyPr wrap="square" rtlCol="0">
            <a:spAutoFit/>
          </a:bodyPr>
          <a:lstStyle/>
          <a:p>
            <a:pPr algn="ctr">
              <a:spcAft>
                <a:spcPts val="600"/>
              </a:spcAft>
            </a:pPr>
            <a:r>
              <a:rPr lang="en-US" sz="4000" dirty="0"/>
              <a:t>Disc Adaptation</a:t>
            </a:r>
          </a:p>
        </p:txBody>
      </p:sp>
      <p:pic>
        <p:nvPicPr>
          <p:cNvPr id="2" name="22289394-b998-414e-ad93-9fd76e44983e.MP4">
            <a:hlinkClick r:id="" action="ppaction://media"/>
            <a:extLst>
              <a:ext uri="{FF2B5EF4-FFF2-40B4-BE49-F238E27FC236}">
                <a16:creationId xmlns:a16="http://schemas.microsoft.com/office/drawing/2014/main" id="{79F6E50E-F0FD-97CF-89B2-F47542E29E95}"/>
              </a:ext>
            </a:extLst>
          </p:cNvPr>
          <p:cNvPicPr>
            <a:picLocks/>
          </p:cNvPicPr>
          <p:nvPr>
            <a:videoFile r:link="rId2"/>
            <p:extLst>
              <p:ext uri="{DAA4B4D4-6D71-4841-9C94-3DE7FCFB9230}">
                <p14:media xmlns:p14="http://schemas.microsoft.com/office/powerpoint/2010/main" r:embed="rId3">
                  <p14:trim end="21294.484"/>
                </p14:media>
              </p:ext>
            </p:extLst>
          </p:nvPr>
        </p:nvPicPr>
        <p:blipFill>
          <a:blip r:embed="rId6"/>
          <a:stretch>
            <a:fillRect/>
          </a:stretch>
        </p:blipFill>
        <p:spPr>
          <a:xfrm>
            <a:off x="2560320" y="1737360"/>
            <a:ext cx="7040880" cy="38404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30146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01974C51-D898-51B2-74AB-AC8A0B54C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47535E-28AA-ECE9-8BCD-D88BAD60053B}"/>
              </a:ext>
            </a:extLst>
          </p:cNvPr>
          <p:cNvSpPr txBox="1"/>
          <p:nvPr/>
        </p:nvSpPr>
        <p:spPr>
          <a:xfrm>
            <a:off x="0" y="1964850"/>
            <a:ext cx="2663712" cy="1200329"/>
          </a:xfrm>
          <a:prstGeom prst="rect">
            <a:avLst/>
          </a:prstGeom>
          <a:noFill/>
        </p:spPr>
        <p:txBody>
          <a:bodyPr wrap="square" rtlCol="0">
            <a:spAutoFit/>
          </a:bodyPr>
          <a:lstStyle/>
          <a:p>
            <a:pPr algn="ctr"/>
            <a:r>
              <a:rPr lang="en-US" sz="3600" dirty="0"/>
              <a:t>Without Reduction</a:t>
            </a:r>
          </a:p>
        </p:txBody>
      </p:sp>
      <p:sp>
        <p:nvSpPr>
          <p:cNvPr id="6" name="TextBox 5">
            <a:extLst>
              <a:ext uri="{FF2B5EF4-FFF2-40B4-BE49-F238E27FC236}">
                <a16:creationId xmlns:a16="http://schemas.microsoft.com/office/drawing/2014/main" id="{81591137-7075-44E3-9115-0CF0E11A936F}"/>
              </a:ext>
            </a:extLst>
          </p:cNvPr>
          <p:cNvSpPr txBox="1"/>
          <p:nvPr/>
        </p:nvSpPr>
        <p:spPr>
          <a:xfrm>
            <a:off x="3818933" y="504186"/>
            <a:ext cx="4554134" cy="707886"/>
          </a:xfrm>
          <a:prstGeom prst="rect">
            <a:avLst/>
          </a:prstGeom>
          <a:noFill/>
        </p:spPr>
        <p:txBody>
          <a:bodyPr wrap="square">
            <a:spAutoFit/>
          </a:bodyPr>
          <a:lstStyle/>
          <a:p>
            <a:pPr algn="ctr">
              <a:spcAft>
                <a:spcPts val="600"/>
              </a:spcAft>
            </a:pPr>
            <a:r>
              <a:rPr lang="en-US" sz="4000" dirty="0"/>
              <a:t>Disc Displacement</a:t>
            </a:r>
          </a:p>
        </p:txBody>
      </p:sp>
      <p:sp>
        <p:nvSpPr>
          <p:cNvPr id="7" name="!!TextBox 6">
            <a:extLst>
              <a:ext uri="{FF2B5EF4-FFF2-40B4-BE49-F238E27FC236}">
                <a16:creationId xmlns:a16="http://schemas.microsoft.com/office/drawing/2014/main" id="{583275AE-1423-BC2A-8812-361BBDCB336C}"/>
              </a:ext>
            </a:extLst>
          </p:cNvPr>
          <p:cNvSpPr txBox="1"/>
          <p:nvPr/>
        </p:nvSpPr>
        <p:spPr>
          <a:xfrm>
            <a:off x="0" y="3427434"/>
            <a:ext cx="2663712" cy="1754326"/>
          </a:xfrm>
          <a:prstGeom prst="rect">
            <a:avLst/>
          </a:prstGeom>
          <a:noFill/>
        </p:spPr>
        <p:txBody>
          <a:bodyPr wrap="square" rtlCol="0">
            <a:spAutoFit/>
          </a:bodyPr>
          <a:lstStyle/>
          <a:p>
            <a:pPr algn="ctr"/>
            <a:r>
              <a:rPr lang="en-US" sz="3600" dirty="0"/>
              <a:t>Without </a:t>
            </a:r>
          </a:p>
          <a:p>
            <a:pPr algn="ctr"/>
            <a:r>
              <a:rPr lang="en-US" sz="3600" dirty="0"/>
              <a:t>Limited Opening</a:t>
            </a:r>
          </a:p>
        </p:txBody>
      </p:sp>
      <p:pic>
        <p:nvPicPr>
          <p:cNvPr id="8" name="Disc adaptation.mp4">
            <a:hlinkClick r:id="" action="ppaction://media"/>
            <a:extLst>
              <a:ext uri="{FF2B5EF4-FFF2-40B4-BE49-F238E27FC236}">
                <a16:creationId xmlns:a16="http://schemas.microsoft.com/office/drawing/2014/main" id="{DDBEABCF-F026-6DF1-910F-B245516C1168}"/>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60320" y="1737360"/>
            <a:ext cx="7040880" cy="38404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92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D5F2D19-8180-830A-8751-4CFB34DC1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705100" y="152718"/>
            <a:ext cx="6781800" cy="1371600"/>
          </a:xfrm>
        </p:spPr>
        <p:txBody>
          <a:bodyPr>
            <a:normAutofit/>
          </a:bodyPr>
          <a:lstStyle/>
          <a:p>
            <a:pPr algn="ctr"/>
            <a:r>
              <a:rPr lang="en-US" dirty="0">
                <a:solidFill>
                  <a:schemeClr val="tx1"/>
                </a:solidFill>
              </a:rPr>
              <a:t>Disclosures</a:t>
            </a:r>
          </a:p>
        </p:txBody>
      </p:sp>
      <p:sp>
        <p:nvSpPr>
          <p:cNvPr id="3" name="Content Placeholder 2"/>
          <p:cNvSpPr>
            <a:spLocks noGrp="1"/>
          </p:cNvSpPr>
          <p:nvPr>
            <p:ph idx="1"/>
          </p:nvPr>
        </p:nvSpPr>
        <p:spPr>
          <a:xfrm>
            <a:off x="838200" y="1253330"/>
            <a:ext cx="10515600" cy="5451951"/>
          </a:xfrm>
        </p:spPr>
        <p:txBody>
          <a:bodyPr>
            <a:normAutofit fontScale="92500" lnSpcReduction="20000"/>
          </a:bodyPr>
          <a:lstStyle/>
          <a:p>
            <a:pPr marL="0" indent="0" algn="just">
              <a:buNone/>
            </a:pPr>
            <a:r>
              <a:rPr lang="en-US" dirty="0"/>
              <a:t>Dr. James Hawkins, Dr. Istvan </a:t>
            </a:r>
            <a:r>
              <a:rPr lang="en-US" dirty="0" err="1"/>
              <a:t>Hargitai</a:t>
            </a:r>
            <a:r>
              <a:rPr lang="en-US" dirty="0"/>
              <a:t>, and Dr. Thomas Weber have no relevant financial or non-financial relationships to disclose relating to the content of this activity.</a:t>
            </a:r>
          </a:p>
          <a:p>
            <a:pPr marL="0" indent="0" algn="just">
              <a:buNone/>
            </a:pPr>
            <a:endParaRPr lang="en-US" dirty="0"/>
          </a:p>
          <a:p>
            <a:pPr marL="0" indent="0" algn="just">
              <a:buNone/>
            </a:pPr>
            <a:r>
              <a:rPr lang="en-US" dirty="0"/>
              <a:t>The views expressed in this presentation are those of the authors and do not necessarily reflect the official policy or position of the Department of Defense, the U.S. Government, or the Uniformed Services University of the Health Sciences.</a:t>
            </a:r>
          </a:p>
          <a:p>
            <a:pPr marL="0" indent="0" algn="just">
              <a:buNone/>
            </a:pPr>
            <a:endParaRPr lang="en-US" dirty="0"/>
          </a:p>
          <a:p>
            <a:pPr marL="0" indent="0" algn="just">
              <a:buNone/>
            </a:pPr>
            <a:r>
              <a:rPr lang="en-US" dirty="0"/>
              <a:t>This continuing education activity is managed and accredited by the Defense Health Agency, J-7, Continuing Education Program Office (DHA, J-7, CEPO).  DHA, J-7, CEPO and all accrediting organizations do not support or endorse any product or service mentioned in this activity.</a:t>
            </a:r>
          </a:p>
          <a:p>
            <a:pPr marL="0" indent="0" algn="just">
              <a:buNone/>
            </a:pPr>
            <a:endParaRPr lang="en-US" dirty="0"/>
          </a:p>
          <a:p>
            <a:pPr marL="0" indent="0" algn="just">
              <a:buNone/>
            </a:pPr>
            <a:r>
              <a:rPr lang="en-US" dirty="0"/>
              <a:t>DHA, J-7, and CEPA staff, as well as activity planners and reviewers, have no relevant financial or non-financial interest to disclose.</a:t>
            </a:r>
          </a:p>
          <a:p>
            <a:pPr marL="0" indent="0" algn="just">
              <a:buNone/>
            </a:pPr>
            <a:endParaRPr lang="en-US" dirty="0"/>
          </a:p>
          <a:p>
            <a:pPr marL="0" indent="0">
              <a:buNone/>
            </a:pPr>
            <a:r>
              <a:rPr lang="en-US" dirty="0"/>
              <a:t> Commercial support was not received for this activity.</a:t>
            </a:r>
          </a:p>
        </p:txBody>
      </p:sp>
    </p:spTree>
    <p:extLst>
      <p:ext uri="{BB962C8B-B14F-4D97-AF65-F5344CB8AC3E}">
        <p14:creationId xmlns:p14="http://schemas.microsoft.com/office/powerpoint/2010/main" val="2940280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DE5D61A-2C59-FAAF-C370-6C25F23F1691}"/>
              </a:ext>
            </a:extLst>
          </p:cNvPr>
          <p:cNvSpPr txBox="1"/>
          <p:nvPr/>
        </p:nvSpPr>
        <p:spPr>
          <a:xfrm>
            <a:off x="2916631" y="517439"/>
            <a:ext cx="6358737" cy="707886"/>
          </a:xfrm>
          <a:prstGeom prst="rect">
            <a:avLst/>
          </a:prstGeom>
          <a:noFill/>
        </p:spPr>
        <p:txBody>
          <a:bodyPr wrap="square">
            <a:spAutoFit/>
          </a:bodyPr>
          <a:lstStyle/>
          <a:p>
            <a:pPr algn="ctr">
              <a:spcAft>
                <a:spcPts val="600"/>
              </a:spcAft>
            </a:pPr>
            <a:r>
              <a:rPr lang="en-US" sz="4000" dirty="0"/>
              <a:t>Degenerative Joint Disease</a:t>
            </a:r>
          </a:p>
        </p:txBody>
      </p:sp>
      <p:pic>
        <p:nvPicPr>
          <p:cNvPr id="16" name="DJD Nonpaiful.mp4">
            <a:hlinkClick r:id="" action="ppaction://media"/>
            <a:extLst>
              <a:ext uri="{FF2B5EF4-FFF2-40B4-BE49-F238E27FC236}">
                <a16:creationId xmlns:a16="http://schemas.microsoft.com/office/drawing/2014/main" id="{7664474E-75C4-23E3-8FFE-09A32ADA87E5}"/>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60320" y="1737360"/>
            <a:ext cx="7040880" cy="3840480"/>
          </a:xfrm>
          <a:prstGeom prst="rect">
            <a:avLst/>
          </a:prstGeom>
          <a:ln>
            <a:noFill/>
          </a:ln>
          <a:effectLst>
            <a:softEdge rad="112500"/>
          </a:effectLst>
        </p:spPr>
      </p:pic>
      <p:sp>
        <p:nvSpPr>
          <p:cNvPr id="2" name="TextBox 1">
            <a:extLst>
              <a:ext uri="{FF2B5EF4-FFF2-40B4-BE49-F238E27FC236}">
                <a16:creationId xmlns:a16="http://schemas.microsoft.com/office/drawing/2014/main" id="{0B226C79-2FB2-8A77-31B9-4E3DB298EF1D}"/>
              </a:ext>
            </a:extLst>
          </p:cNvPr>
          <p:cNvSpPr txBox="1"/>
          <p:nvPr/>
        </p:nvSpPr>
        <p:spPr>
          <a:xfrm>
            <a:off x="3545878" y="5925532"/>
            <a:ext cx="5100242" cy="584775"/>
          </a:xfrm>
          <a:prstGeom prst="rect">
            <a:avLst/>
          </a:prstGeom>
          <a:noFill/>
        </p:spPr>
        <p:txBody>
          <a:bodyPr wrap="none" rtlCol="0">
            <a:spAutoFit/>
          </a:bodyPr>
          <a:lstStyle/>
          <a:p>
            <a:r>
              <a:rPr lang="en-US" sz="3200" dirty="0"/>
              <a:t>Nonpainful - Osteoarthrosis</a:t>
            </a:r>
            <a:endParaRPr lang="en-US" dirty="0"/>
          </a:p>
        </p:txBody>
      </p:sp>
    </p:spTree>
    <p:custDataLst>
      <p:tags r:id="rId1"/>
    </p:custDataLst>
    <p:extLst>
      <p:ext uri="{BB962C8B-B14F-4D97-AF65-F5344CB8AC3E}">
        <p14:creationId xmlns:p14="http://schemas.microsoft.com/office/powerpoint/2010/main" val="33019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3DE5D61A-2C59-FAAF-C370-6C25F23F1691}"/>
              </a:ext>
            </a:extLst>
          </p:cNvPr>
          <p:cNvSpPr txBox="1"/>
          <p:nvPr/>
        </p:nvSpPr>
        <p:spPr>
          <a:xfrm>
            <a:off x="2916631" y="517439"/>
            <a:ext cx="6358737" cy="707886"/>
          </a:xfrm>
          <a:prstGeom prst="rect">
            <a:avLst/>
          </a:prstGeom>
          <a:noFill/>
        </p:spPr>
        <p:txBody>
          <a:bodyPr wrap="square">
            <a:spAutoFit/>
          </a:bodyPr>
          <a:lstStyle/>
          <a:p>
            <a:pPr algn="ctr">
              <a:spcAft>
                <a:spcPts val="600"/>
              </a:spcAft>
            </a:pPr>
            <a:r>
              <a:rPr lang="en-US" sz="4000" dirty="0"/>
              <a:t>Degenerative Joint Disease</a:t>
            </a:r>
          </a:p>
        </p:txBody>
      </p:sp>
      <p:sp>
        <p:nvSpPr>
          <p:cNvPr id="18" name="TextBox 17">
            <a:extLst>
              <a:ext uri="{FF2B5EF4-FFF2-40B4-BE49-F238E27FC236}">
                <a16:creationId xmlns:a16="http://schemas.microsoft.com/office/drawing/2014/main" id="{BF7E02CE-8AE3-367E-1C4C-00D28EE27C5D}"/>
              </a:ext>
            </a:extLst>
          </p:cNvPr>
          <p:cNvSpPr txBox="1"/>
          <p:nvPr/>
        </p:nvSpPr>
        <p:spPr>
          <a:xfrm>
            <a:off x="3968322" y="5925532"/>
            <a:ext cx="4224875" cy="584775"/>
          </a:xfrm>
          <a:prstGeom prst="rect">
            <a:avLst/>
          </a:prstGeom>
          <a:noFill/>
        </p:spPr>
        <p:txBody>
          <a:bodyPr wrap="none" rtlCol="0">
            <a:spAutoFit/>
          </a:bodyPr>
          <a:lstStyle/>
          <a:p>
            <a:r>
              <a:rPr lang="en-US" sz="3200" dirty="0"/>
              <a:t>Painful - Osteoarthritis</a:t>
            </a:r>
            <a:endParaRPr lang="en-US" dirty="0"/>
          </a:p>
        </p:txBody>
      </p:sp>
      <p:pic>
        <p:nvPicPr>
          <p:cNvPr id="20" name="DJD Painful.mp4">
            <a:hlinkClick r:id="" action="ppaction://media"/>
            <a:extLst>
              <a:ext uri="{FF2B5EF4-FFF2-40B4-BE49-F238E27FC236}">
                <a16:creationId xmlns:a16="http://schemas.microsoft.com/office/drawing/2014/main" id="{A3B3EE7F-8EDF-A296-8672-617942B7C504}"/>
              </a:ext>
            </a:extLst>
          </p:cNvPr>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560320" y="1737360"/>
            <a:ext cx="7040880" cy="3840480"/>
          </a:xfrm>
          <a:prstGeom prst="rect">
            <a:avLst/>
          </a:prstGeom>
          <a:ln>
            <a:noFill/>
          </a:ln>
          <a:effectLst>
            <a:softEdge rad="112500"/>
          </a:effectLst>
        </p:spPr>
      </p:pic>
    </p:spTree>
    <p:extLst>
      <p:ext uri="{BB962C8B-B14F-4D97-AF65-F5344CB8AC3E}">
        <p14:creationId xmlns:p14="http://schemas.microsoft.com/office/powerpoint/2010/main" val="213230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A100F49-08CE-624F-9526-2F4F272C0295}"/>
              </a:ext>
            </a:extLst>
          </p:cNvPr>
          <p:cNvSpPr txBox="1"/>
          <p:nvPr/>
        </p:nvSpPr>
        <p:spPr>
          <a:xfrm>
            <a:off x="3192180" y="5465277"/>
            <a:ext cx="5777159" cy="1661993"/>
          </a:xfrm>
          <a:prstGeom prst="rect">
            <a:avLst/>
          </a:prstGeom>
          <a:noFill/>
        </p:spPr>
        <p:txBody>
          <a:bodyPr wrap="none" rtlCol="0">
            <a:spAutoFit/>
          </a:bodyPr>
          <a:lstStyle/>
          <a:p>
            <a:pPr>
              <a:lnSpc>
                <a:spcPct val="150000"/>
              </a:lnSpc>
            </a:pPr>
            <a:r>
              <a:rPr lang="en-US" sz="2800" spc="300" dirty="0"/>
              <a:t>Subluxation – Self reduced</a:t>
            </a:r>
          </a:p>
          <a:p>
            <a:pPr>
              <a:lnSpc>
                <a:spcPct val="150000"/>
              </a:lnSpc>
            </a:pPr>
            <a:r>
              <a:rPr lang="en-US" sz="2800" spc="300" dirty="0"/>
              <a:t>Luxation – Clinician reduced</a:t>
            </a:r>
          </a:p>
          <a:p>
            <a:endParaRPr lang="en-US" dirty="0"/>
          </a:p>
        </p:txBody>
      </p:sp>
      <p:sp>
        <p:nvSpPr>
          <p:cNvPr id="35" name="TextBox 34">
            <a:extLst>
              <a:ext uri="{FF2B5EF4-FFF2-40B4-BE49-F238E27FC236}">
                <a16:creationId xmlns:a16="http://schemas.microsoft.com/office/drawing/2014/main" id="{3DE5D61A-2C59-FAAF-C370-6C25F23F1691}"/>
              </a:ext>
            </a:extLst>
          </p:cNvPr>
          <p:cNvSpPr txBox="1"/>
          <p:nvPr/>
        </p:nvSpPr>
        <p:spPr>
          <a:xfrm>
            <a:off x="3440092" y="490934"/>
            <a:ext cx="5311815" cy="707886"/>
          </a:xfrm>
          <a:prstGeom prst="rect">
            <a:avLst/>
          </a:prstGeom>
          <a:noFill/>
        </p:spPr>
        <p:txBody>
          <a:bodyPr wrap="square">
            <a:spAutoFit/>
          </a:bodyPr>
          <a:lstStyle/>
          <a:p>
            <a:pPr algn="ctr">
              <a:spcAft>
                <a:spcPts val="600"/>
              </a:spcAft>
            </a:pPr>
            <a:r>
              <a:rPr lang="en-US" sz="4000" dirty="0"/>
              <a:t>Subluxation / Luxation</a:t>
            </a:r>
          </a:p>
        </p:txBody>
      </p:sp>
      <p:pic>
        <p:nvPicPr>
          <p:cNvPr id="4" name="TMJ Subluxation abbrev" descr="TMJ Subluxation abbrev">
            <a:hlinkClick r:id="" action="ppaction://media"/>
            <a:extLst>
              <a:ext uri="{FF2B5EF4-FFF2-40B4-BE49-F238E27FC236}">
                <a16:creationId xmlns:a16="http://schemas.microsoft.com/office/drawing/2014/main" id="{17828067-CE30-940C-467F-C04C53D92025}"/>
              </a:ext>
            </a:extLst>
          </p:cNvPr>
          <p:cNvPicPr>
            <a:picLocks/>
          </p:cNvPicPr>
          <p:nvPr>
            <a:videoFile r:link="rId3"/>
            <p:extLst>
              <p:ext uri="{DAA4B4D4-6D71-4841-9C94-3DE7FCFB9230}">
                <p14:media xmlns:p14="http://schemas.microsoft.com/office/powerpoint/2010/main" r:embed="rId2"/>
              </p:ext>
            </p:extLst>
          </p:nvPr>
        </p:nvPicPr>
        <p:blipFill>
          <a:blip r:embed="rId6"/>
          <a:stretch>
            <a:fillRect/>
          </a:stretch>
        </p:blipFill>
        <p:spPr>
          <a:xfrm>
            <a:off x="2560320" y="1737360"/>
            <a:ext cx="7040880" cy="384048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8129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4"/>
                </p:tgtEl>
              </p:cMediaNode>
            </p:video>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1">
            <a:extLst>
              <a:ext uri="{FF2B5EF4-FFF2-40B4-BE49-F238E27FC236}">
                <a16:creationId xmlns:a16="http://schemas.microsoft.com/office/drawing/2014/main" id="{AB221655-06C5-AEBA-0A96-24A60C61C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166DE25-D6BF-2C04-1C52-ABA4DC301DEF}"/>
              </a:ext>
            </a:extLst>
          </p:cNvPr>
          <p:cNvGrpSpPr/>
          <p:nvPr/>
        </p:nvGrpSpPr>
        <p:grpSpPr>
          <a:xfrm>
            <a:off x="1064861" y="1765794"/>
            <a:ext cx="10062278" cy="3746435"/>
            <a:chOff x="949276" y="1683223"/>
            <a:chExt cx="10062278" cy="3746435"/>
          </a:xfrm>
        </p:grpSpPr>
        <p:sp>
          <p:nvSpPr>
            <p:cNvPr id="19" name="Oval 18">
              <a:extLst>
                <a:ext uri="{FF2B5EF4-FFF2-40B4-BE49-F238E27FC236}">
                  <a16:creationId xmlns:a16="http://schemas.microsoft.com/office/drawing/2014/main" id="{64694993-0F8F-4CE9-A8E1-DF0268483ECA}"/>
                </a:ext>
              </a:extLst>
            </p:cNvPr>
            <p:cNvSpPr/>
            <p:nvPr/>
          </p:nvSpPr>
          <p:spPr>
            <a:xfrm>
              <a:off x="4523730" y="2850571"/>
              <a:ext cx="2803981" cy="161905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88DB4E-9A37-1082-F436-5FD031005AEE}"/>
                </a:ext>
              </a:extLst>
            </p:cNvPr>
            <p:cNvSpPr/>
            <p:nvPr/>
          </p:nvSpPr>
          <p:spPr>
            <a:xfrm>
              <a:off x="4523730" y="1938604"/>
              <a:ext cx="2996385" cy="1253722"/>
            </a:xfrm>
            <a:prstGeom prst="ellipse">
              <a:avLst/>
            </a:prstGeom>
            <a:solidFill>
              <a:schemeClr val="accent1">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Fibromyalgia</a:t>
              </a:r>
            </a:p>
          </p:txBody>
        </p:sp>
        <p:sp>
          <p:nvSpPr>
            <p:cNvPr id="14" name="Oval 13">
              <a:extLst>
                <a:ext uri="{FF2B5EF4-FFF2-40B4-BE49-F238E27FC236}">
                  <a16:creationId xmlns:a16="http://schemas.microsoft.com/office/drawing/2014/main" id="{3D648EAA-622D-1CEA-23F7-B37925A58F62}"/>
                </a:ext>
              </a:extLst>
            </p:cNvPr>
            <p:cNvSpPr/>
            <p:nvPr/>
          </p:nvSpPr>
          <p:spPr>
            <a:xfrm>
              <a:off x="6345231" y="2792752"/>
              <a:ext cx="2691810" cy="1253722"/>
            </a:xfrm>
            <a:prstGeom prst="ellipse">
              <a:avLst/>
            </a:prstGeom>
            <a:solidFill>
              <a:schemeClr val="accent1">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Headache</a:t>
              </a:r>
            </a:p>
          </p:txBody>
        </p:sp>
        <p:sp>
          <p:nvSpPr>
            <p:cNvPr id="15" name="Oval 14">
              <a:extLst>
                <a:ext uri="{FF2B5EF4-FFF2-40B4-BE49-F238E27FC236}">
                  <a16:creationId xmlns:a16="http://schemas.microsoft.com/office/drawing/2014/main" id="{FE51F612-0A9B-66EF-EF11-E9BF09087AE2}"/>
                </a:ext>
              </a:extLst>
            </p:cNvPr>
            <p:cNvSpPr/>
            <p:nvPr/>
          </p:nvSpPr>
          <p:spPr>
            <a:xfrm>
              <a:off x="2923788" y="2792752"/>
              <a:ext cx="2691810" cy="1253722"/>
            </a:xfrm>
            <a:prstGeom prst="ellipse">
              <a:avLst/>
            </a:prstGeom>
            <a:solidFill>
              <a:schemeClr val="accent1">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Pelvic Pain</a:t>
              </a:r>
            </a:p>
          </p:txBody>
        </p:sp>
        <p:sp>
          <p:nvSpPr>
            <p:cNvPr id="16" name="Oval 15">
              <a:extLst>
                <a:ext uri="{FF2B5EF4-FFF2-40B4-BE49-F238E27FC236}">
                  <a16:creationId xmlns:a16="http://schemas.microsoft.com/office/drawing/2014/main" id="{DC3FE19A-4895-5C7A-53C2-EE461ED32FEE}"/>
                </a:ext>
              </a:extLst>
            </p:cNvPr>
            <p:cNvSpPr/>
            <p:nvPr/>
          </p:nvSpPr>
          <p:spPr>
            <a:xfrm>
              <a:off x="3429628" y="3920556"/>
              <a:ext cx="2691810" cy="1253722"/>
            </a:xfrm>
            <a:prstGeom prst="ellipse">
              <a:avLst/>
            </a:prstGeom>
            <a:solidFill>
              <a:schemeClr val="accent1">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IBS</a:t>
              </a:r>
            </a:p>
          </p:txBody>
        </p:sp>
        <p:sp>
          <p:nvSpPr>
            <p:cNvPr id="17" name="Oval 16">
              <a:extLst>
                <a:ext uri="{FF2B5EF4-FFF2-40B4-BE49-F238E27FC236}">
                  <a16:creationId xmlns:a16="http://schemas.microsoft.com/office/drawing/2014/main" id="{15EB8207-25AB-2865-976C-0DDC2B0A11AB}"/>
                </a:ext>
              </a:extLst>
            </p:cNvPr>
            <p:cNvSpPr/>
            <p:nvPr/>
          </p:nvSpPr>
          <p:spPr>
            <a:xfrm>
              <a:off x="5784742" y="3920556"/>
              <a:ext cx="2691810" cy="1253722"/>
            </a:xfrm>
            <a:prstGeom prst="ellipse">
              <a:avLst/>
            </a:prstGeom>
            <a:solidFill>
              <a:schemeClr val="accent1">
                <a:lumMod val="40000"/>
                <a:lumOff val="60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dirty="0"/>
                <a:t>Back Pain</a:t>
              </a:r>
            </a:p>
          </p:txBody>
        </p:sp>
        <p:sp>
          <p:nvSpPr>
            <p:cNvPr id="18" name="TextBox 17">
              <a:extLst>
                <a:ext uri="{FF2B5EF4-FFF2-40B4-BE49-F238E27FC236}">
                  <a16:creationId xmlns:a16="http://schemas.microsoft.com/office/drawing/2014/main" id="{4E8198EB-3B04-5D9D-125C-0A610DBB5D57}"/>
                </a:ext>
              </a:extLst>
            </p:cNvPr>
            <p:cNvSpPr txBox="1"/>
            <p:nvPr/>
          </p:nvSpPr>
          <p:spPr>
            <a:xfrm>
              <a:off x="5271544" y="3408944"/>
              <a:ext cx="1289135" cy="584775"/>
            </a:xfrm>
            <a:prstGeom prst="rect">
              <a:avLst/>
            </a:prstGeom>
            <a:noFill/>
          </p:spPr>
          <p:txBody>
            <a:bodyPr wrap="none" rtlCol="0">
              <a:spAutoFit/>
            </a:bodyPr>
            <a:lstStyle/>
            <a:p>
              <a:r>
                <a:rPr lang="en-US" sz="3200" b="1" dirty="0"/>
                <a:t>TMD</a:t>
              </a:r>
              <a:endParaRPr lang="en-US" sz="3600" b="1" dirty="0"/>
            </a:p>
          </p:txBody>
        </p:sp>
        <p:sp>
          <p:nvSpPr>
            <p:cNvPr id="20" name="Oval 19">
              <a:extLst>
                <a:ext uri="{FF2B5EF4-FFF2-40B4-BE49-F238E27FC236}">
                  <a16:creationId xmlns:a16="http://schemas.microsoft.com/office/drawing/2014/main" id="{EC4FBED5-B6D3-2441-D1AC-90434725D86C}"/>
                </a:ext>
              </a:extLst>
            </p:cNvPr>
            <p:cNvSpPr/>
            <p:nvPr/>
          </p:nvSpPr>
          <p:spPr>
            <a:xfrm>
              <a:off x="949276" y="1683223"/>
              <a:ext cx="2432055" cy="1001886"/>
            </a:xfrm>
            <a:prstGeom prst="ellipse">
              <a:avLst/>
            </a:prstGeom>
            <a:solidFill>
              <a:schemeClr val="tx1">
                <a:lumMod val="75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Fatigue</a:t>
              </a:r>
              <a:endParaRPr lang="en-US" sz="2000" dirty="0"/>
            </a:p>
          </p:txBody>
        </p:sp>
        <p:sp>
          <p:nvSpPr>
            <p:cNvPr id="21" name="Oval 20">
              <a:extLst>
                <a:ext uri="{FF2B5EF4-FFF2-40B4-BE49-F238E27FC236}">
                  <a16:creationId xmlns:a16="http://schemas.microsoft.com/office/drawing/2014/main" id="{F1DB0F62-0570-32C4-1784-B18F16D940DF}"/>
                </a:ext>
              </a:extLst>
            </p:cNvPr>
            <p:cNvSpPr/>
            <p:nvPr/>
          </p:nvSpPr>
          <p:spPr>
            <a:xfrm>
              <a:off x="8579499" y="4427772"/>
              <a:ext cx="2432055" cy="1001886"/>
            </a:xfrm>
            <a:prstGeom prst="ellipse">
              <a:avLst/>
            </a:prstGeom>
            <a:solidFill>
              <a:schemeClr val="tx1">
                <a:lumMod val="75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Depression</a:t>
              </a:r>
              <a:endParaRPr lang="en-US" sz="2000" dirty="0"/>
            </a:p>
          </p:txBody>
        </p:sp>
        <p:sp>
          <p:nvSpPr>
            <p:cNvPr id="22" name="Oval 21">
              <a:extLst>
                <a:ext uri="{FF2B5EF4-FFF2-40B4-BE49-F238E27FC236}">
                  <a16:creationId xmlns:a16="http://schemas.microsoft.com/office/drawing/2014/main" id="{6300E243-76A5-DB6D-99CC-46F049D67A75}"/>
                </a:ext>
              </a:extLst>
            </p:cNvPr>
            <p:cNvSpPr/>
            <p:nvPr/>
          </p:nvSpPr>
          <p:spPr>
            <a:xfrm>
              <a:off x="949276" y="4427772"/>
              <a:ext cx="2432055" cy="1001886"/>
            </a:xfrm>
            <a:prstGeom prst="ellipse">
              <a:avLst/>
            </a:prstGeom>
            <a:solidFill>
              <a:schemeClr val="tx1">
                <a:lumMod val="75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PTSD</a:t>
              </a:r>
              <a:endParaRPr lang="en-US" sz="2000" dirty="0"/>
            </a:p>
          </p:txBody>
        </p:sp>
        <p:sp>
          <p:nvSpPr>
            <p:cNvPr id="23" name="Oval 22">
              <a:extLst>
                <a:ext uri="{FF2B5EF4-FFF2-40B4-BE49-F238E27FC236}">
                  <a16:creationId xmlns:a16="http://schemas.microsoft.com/office/drawing/2014/main" id="{077E0287-300A-A081-16AC-34194F734D64}"/>
                </a:ext>
              </a:extLst>
            </p:cNvPr>
            <p:cNvSpPr/>
            <p:nvPr/>
          </p:nvSpPr>
          <p:spPr>
            <a:xfrm>
              <a:off x="8579498" y="1683223"/>
              <a:ext cx="2432055" cy="1001886"/>
            </a:xfrm>
            <a:prstGeom prst="ellipse">
              <a:avLst/>
            </a:prstGeom>
            <a:solidFill>
              <a:schemeClr val="tx1">
                <a:lumMod val="75000"/>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Anxiety</a:t>
              </a:r>
              <a:endParaRPr lang="en-US" sz="2000" dirty="0"/>
            </a:p>
          </p:txBody>
        </p:sp>
      </p:grpSp>
      <p:sp>
        <p:nvSpPr>
          <p:cNvPr id="3" name="Title 1">
            <a:extLst>
              <a:ext uri="{FF2B5EF4-FFF2-40B4-BE49-F238E27FC236}">
                <a16:creationId xmlns:a16="http://schemas.microsoft.com/office/drawing/2014/main" id="{2B5CA4E1-F857-9117-A39D-0B9CB7E93AD0}"/>
              </a:ext>
            </a:extLst>
          </p:cNvPr>
          <p:cNvSpPr txBox="1">
            <a:spLocks/>
          </p:cNvSpPr>
          <p:nvPr/>
        </p:nvSpPr>
        <p:spPr>
          <a:xfrm>
            <a:off x="1580934" y="381954"/>
            <a:ext cx="8689571" cy="1001886"/>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a:lstStyle>
          <a:p>
            <a:pPr algn="ctr"/>
            <a:r>
              <a:rPr lang="en-US" dirty="0"/>
              <a:t>Comorbidities</a:t>
            </a:r>
          </a:p>
        </p:txBody>
      </p:sp>
    </p:spTree>
    <p:extLst>
      <p:ext uri="{BB962C8B-B14F-4D97-AF65-F5344CB8AC3E}">
        <p14:creationId xmlns:p14="http://schemas.microsoft.com/office/powerpoint/2010/main" val="56279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0606339-5D1E-2E25-0333-81ADC29076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325368"/>
            <a:ext cx="10515600" cy="1325563"/>
          </a:xfrm>
        </p:spPr>
        <p:txBody>
          <a:bodyPr/>
          <a:lstStyle/>
          <a:p>
            <a:pPr algn="ctr"/>
            <a:r>
              <a:rPr lang="en-US" dirty="0">
                <a:solidFill>
                  <a:schemeClr val="tx1"/>
                </a:solidFill>
              </a:rPr>
              <a:t>DISCLOSURES</a:t>
            </a:r>
          </a:p>
        </p:txBody>
      </p:sp>
      <p:sp>
        <p:nvSpPr>
          <p:cNvPr id="3" name="Content Placeholder 2"/>
          <p:cNvSpPr>
            <a:spLocks noGrp="1"/>
          </p:cNvSpPr>
          <p:nvPr>
            <p:ph idx="1"/>
          </p:nvPr>
        </p:nvSpPr>
        <p:spPr/>
        <p:txBody>
          <a:bodyPr/>
          <a:lstStyle/>
          <a:p>
            <a:pPr marL="0" indent="0" algn="just">
              <a:buNone/>
            </a:pPr>
            <a:r>
              <a:rPr lang="en-US" dirty="0"/>
              <a:t>I am a military service member or federal/contracted employee of the United States government. This work was prepared as part of my official duties. Title 17 U.S.C. 105 provides that `copyright protection under this title is not available for any work of the United States Government.' Title 17 U.S.C. 101 defines a U.S. Government work as work prepared by a military service member or employee of the U.S. Government as part of that person's official duties.</a:t>
            </a:r>
          </a:p>
        </p:txBody>
      </p:sp>
    </p:spTree>
    <p:extLst>
      <p:ext uri="{BB962C8B-B14F-4D97-AF65-F5344CB8AC3E}">
        <p14:creationId xmlns:p14="http://schemas.microsoft.com/office/powerpoint/2010/main" val="26009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6E329C9-BD1F-521D-0E7E-49BF6FD7B2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78F5AC8-183A-96CF-ADA8-33074CC22E9A}"/>
              </a:ext>
            </a:extLst>
          </p:cNvPr>
          <p:cNvSpPr txBox="1"/>
          <p:nvPr/>
        </p:nvSpPr>
        <p:spPr>
          <a:xfrm>
            <a:off x="4925711" y="6131253"/>
            <a:ext cx="1605761" cy="369332"/>
          </a:xfrm>
          <a:prstGeom prst="rect">
            <a:avLst/>
          </a:prstGeom>
          <a:noFill/>
        </p:spPr>
        <p:txBody>
          <a:bodyPr wrap="none" rtlCol="0">
            <a:spAutoFit/>
          </a:bodyPr>
          <a:lstStyle/>
          <a:p>
            <a:r>
              <a:rPr lang="en-US" dirty="0"/>
              <a:t>Author owned</a:t>
            </a:r>
          </a:p>
        </p:txBody>
      </p:sp>
      <p:pic>
        <p:nvPicPr>
          <p:cNvPr id="4" name="Picture 3" descr="A diagram of a human head&#10;&#10;Description automatically generated">
            <a:extLst>
              <a:ext uri="{FF2B5EF4-FFF2-40B4-BE49-F238E27FC236}">
                <a16:creationId xmlns:a16="http://schemas.microsoft.com/office/drawing/2014/main" id="{CFD9A787-B98E-89FD-9FB7-33EF0A7A3F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1550" y="1085850"/>
            <a:ext cx="7708900" cy="4686300"/>
          </a:xfrm>
          <a:prstGeom prst="rect">
            <a:avLst/>
          </a:prstGeom>
        </p:spPr>
      </p:pic>
    </p:spTree>
    <p:extLst>
      <p:ext uri="{BB962C8B-B14F-4D97-AF65-F5344CB8AC3E}">
        <p14:creationId xmlns:p14="http://schemas.microsoft.com/office/powerpoint/2010/main" val="576211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1D15A135-C538-46AA-2FF6-C8ACE603E4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0" y="152718"/>
            <a:ext cx="9144000" cy="1066482"/>
          </a:xfrm>
        </p:spPr>
        <p:txBody>
          <a:bodyPr/>
          <a:lstStyle/>
          <a:p>
            <a:r>
              <a:rPr lang="en-US" dirty="0">
                <a:solidFill>
                  <a:srgbClr val="000000"/>
                </a:solidFill>
              </a:rPr>
              <a:t>Masticatory Muscle Disorders</a:t>
            </a:r>
          </a:p>
        </p:txBody>
      </p:sp>
      <p:sp>
        <p:nvSpPr>
          <p:cNvPr id="5" name="TextBox 4">
            <a:extLst>
              <a:ext uri="{FF2B5EF4-FFF2-40B4-BE49-F238E27FC236}">
                <a16:creationId xmlns:a16="http://schemas.microsoft.com/office/drawing/2014/main" id="{0489E3F8-F58B-84CA-889F-6F1DE82418EA}"/>
              </a:ext>
            </a:extLst>
          </p:cNvPr>
          <p:cNvSpPr txBox="1"/>
          <p:nvPr/>
        </p:nvSpPr>
        <p:spPr>
          <a:xfrm>
            <a:off x="4925711" y="6131253"/>
            <a:ext cx="2340577" cy="369332"/>
          </a:xfrm>
          <a:prstGeom prst="rect">
            <a:avLst/>
          </a:prstGeom>
          <a:noFill/>
        </p:spPr>
        <p:txBody>
          <a:bodyPr wrap="none" rtlCol="0">
            <a:spAutoFit/>
          </a:bodyPr>
          <a:lstStyle/>
          <a:p>
            <a:r>
              <a:rPr lang="en-US" dirty="0"/>
              <a:t>Image: Author owned</a:t>
            </a:r>
          </a:p>
        </p:txBody>
      </p:sp>
      <p:pic>
        <p:nvPicPr>
          <p:cNvPr id="7" name="Picture 6" descr="A skull with muscles and a white circle&#10;&#10;Description automatically generated">
            <a:extLst>
              <a:ext uri="{FF2B5EF4-FFF2-40B4-BE49-F238E27FC236}">
                <a16:creationId xmlns:a16="http://schemas.microsoft.com/office/drawing/2014/main" id="{72417992-D205-10F9-AA20-7FC754654417}"/>
              </a:ext>
            </a:extLst>
          </p:cNvPr>
          <p:cNvPicPr>
            <a:picLocks noChangeAspect="1"/>
          </p:cNvPicPr>
          <p:nvPr/>
        </p:nvPicPr>
        <p:blipFill rotWithShape="1">
          <a:blip r:embed="rId3">
            <a:extLst>
              <a:ext uri="{28A0092B-C50C-407E-A947-70E740481C1C}">
                <a14:useLocalDpi xmlns:a14="http://schemas.microsoft.com/office/drawing/2010/main" val="0"/>
              </a:ext>
            </a:extLst>
          </a:blip>
          <a:srcRect l="1837" t="1955" r="2253" b="1487"/>
          <a:stretch/>
        </p:blipFill>
        <p:spPr>
          <a:xfrm>
            <a:off x="3386294" y="854110"/>
            <a:ext cx="5395965" cy="5174901"/>
          </a:xfrm>
          <a:prstGeom prst="rect">
            <a:avLst/>
          </a:prstGeom>
        </p:spPr>
      </p:pic>
    </p:spTree>
    <p:extLst>
      <p:ext uri="{BB962C8B-B14F-4D97-AF65-F5344CB8AC3E}">
        <p14:creationId xmlns:p14="http://schemas.microsoft.com/office/powerpoint/2010/main" val="1828136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5088865" y="5691809"/>
            <a:ext cx="2014269" cy="646331"/>
          </a:xfrm>
          <a:prstGeom prst="rect">
            <a:avLst/>
          </a:prstGeom>
          <a:noFill/>
        </p:spPr>
        <p:txBody>
          <a:bodyPr wrap="none" rtlCol="0">
            <a:spAutoFit/>
          </a:bodyPr>
          <a:lstStyle/>
          <a:p>
            <a:r>
              <a:rPr lang="en-US" sz="3600" dirty="0"/>
              <a:t>Masseter</a:t>
            </a:r>
          </a:p>
        </p:txBody>
      </p:sp>
      <p:sp>
        <p:nvSpPr>
          <p:cNvPr id="3" name="TextBox 2">
            <a:extLst>
              <a:ext uri="{FF2B5EF4-FFF2-40B4-BE49-F238E27FC236}">
                <a16:creationId xmlns:a16="http://schemas.microsoft.com/office/drawing/2014/main" id="{1C532E8E-ABBB-772F-357E-B1DBB085E07D}"/>
              </a:ext>
            </a:extLst>
          </p:cNvPr>
          <p:cNvSpPr txBox="1"/>
          <p:nvPr/>
        </p:nvSpPr>
        <p:spPr>
          <a:xfrm>
            <a:off x="4879320" y="6413404"/>
            <a:ext cx="2433358" cy="369332"/>
          </a:xfrm>
          <a:prstGeom prst="rect">
            <a:avLst/>
          </a:prstGeom>
          <a:noFill/>
        </p:spPr>
        <p:txBody>
          <a:bodyPr wrap="none" rtlCol="0">
            <a:spAutoFit/>
          </a:bodyPr>
          <a:lstStyle/>
          <a:p>
            <a:r>
              <a:rPr lang="en-US" dirty="0"/>
              <a:t>Images: Author owned</a:t>
            </a:r>
          </a:p>
        </p:txBody>
      </p:sp>
      <p:pic>
        <p:nvPicPr>
          <p:cNvPr id="7" name="Picture 6" descr="A side view of a skull&#10;&#10;Description automatically generated">
            <a:extLst>
              <a:ext uri="{FF2B5EF4-FFF2-40B4-BE49-F238E27FC236}">
                <a16:creationId xmlns:a16="http://schemas.microsoft.com/office/drawing/2014/main" id="{E8FB3973-5F86-2529-5E73-C21A0CD19788}"/>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698619" y="695571"/>
            <a:ext cx="4754880" cy="4773168"/>
          </a:xfrm>
          <a:prstGeom prst="rect">
            <a:avLst/>
          </a:prstGeom>
        </p:spPr>
      </p:pic>
    </p:spTree>
    <p:custDataLst>
      <p:tags r:id="rId1"/>
    </p:custDataLst>
    <p:extLst>
      <p:ext uri="{BB962C8B-B14F-4D97-AF65-F5344CB8AC3E}">
        <p14:creationId xmlns:p14="http://schemas.microsoft.com/office/powerpoint/2010/main" val="3524310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885187" y="5711081"/>
            <a:ext cx="2011680" cy="646331"/>
          </a:xfrm>
          <a:prstGeom prst="rect">
            <a:avLst/>
          </a:prstGeom>
          <a:noFill/>
        </p:spPr>
        <p:txBody>
          <a:bodyPr wrap="none" rtlCol="0">
            <a:spAutoFit/>
          </a:bodyPr>
          <a:lstStyle/>
          <a:p>
            <a:r>
              <a:rPr lang="en-US" sz="3600" dirty="0"/>
              <a:t>Temporalis</a:t>
            </a:r>
          </a:p>
        </p:txBody>
      </p:sp>
      <p:sp>
        <p:nvSpPr>
          <p:cNvPr id="2" name="TextBox 1">
            <a:extLst>
              <a:ext uri="{FF2B5EF4-FFF2-40B4-BE49-F238E27FC236}">
                <a16:creationId xmlns:a16="http://schemas.microsoft.com/office/drawing/2014/main" id="{7A1EC599-18BC-C61B-029F-22928A960293}"/>
              </a:ext>
            </a:extLst>
          </p:cNvPr>
          <p:cNvSpPr txBox="1"/>
          <p:nvPr/>
        </p:nvSpPr>
        <p:spPr>
          <a:xfrm>
            <a:off x="4880166" y="6357412"/>
            <a:ext cx="2433358" cy="369332"/>
          </a:xfrm>
          <a:prstGeom prst="rect">
            <a:avLst/>
          </a:prstGeom>
          <a:noFill/>
        </p:spPr>
        <p:txBody>
          <a:bodyPr wrap="none" rtlCol="0">
            <a:spAutoFit/>
          </a:bodyPr>
          <a:lstStyle/>
          <a:p>
            <a:r>
              <a:rPr lang="en-US" dirty="0"/>
              <a:t>Images: Author owned</a:t>
            </a:r>
          </a:p>
        </p:txBody>
      </p:sp>
      <p:pic>
        <p:nvPicPr>
          <p:cNvPr id="8" name="Picture 7" descr="A side view of a skull&#10;&#10;Description automatically generated">
            <a:extLst>
              <a:ext uri="{FF2B5EF4-FFF2-40B4-BE49-F238E27FC236}">
                <a16:creationId xmlns:a16="http://schemas.microsoft.com/office/drawing/2014/main" id="{C737A3E9-25C4-9F3F-F773-1AF0502216D9}"/>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3718560" y="633036"/>
            <a:ext cx="4754880" cy="4754880"/>
          </a:xfrm>
          <a:prstGeom prst="rect">
            <a:avLst/>
          </a:prstGeom>
        </p:spPr>
      </p:pic>
    </p:spTree>
    <p:custDataLst>
      <p:tags r:id="rId1"/>
    </p:custDataLst>
    <p:extLst>
      <p:ext uri="{BB962C8B-B14F-4D97-AF65-F5344CB8AC3E}">
        <p14:creationId xmlns:p14="http://schemas.microsoft.com/office/powerpoint/2010/main" val="252571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230103" y="5718786"/>
            <a:ext cx="3731791" cy="646331"/>
          </a:xfrm>
          <a:prstGeom prst="rect">
            <a:avLst/>
          </a:prstGeom>
          <a:noFill/>
        </p:spPr>
        <p:txBody>
          <a:bodyPr wrap="none" rtlCol="0">
            <a:spAutoFit/>
          </a:bodyPr>
          <a:lstStyle/>
          <a:p>
            <a:r>
              <a:rPr lang="en-US" sz="3600" dirty="0"/>
              <a:t>Temporal Tendon</a:t>
            </a:r>
          </a:p>
        </p:txBody>
      </p:sp>
      <p:sp>
        <p:nvSpPr>
          <p:cNvPr id="2" name="TextBox 1">
            <a:extLst>
              <a:ext uri="{FF2B5EF4-FFF2-40B4-BE49-F238E27FC236}">
                <a16:creationId xmlns:a16="http://schemas.microsoft.com/office/drawing/2014/main" id="{3011B4D3-DD61-F5CA-E0C2-90BF6A091A88}"/>
              </a:ext>
            </a:extLst>
          </p:cNvPr>
          <p:cNvSpPr txBox="1"/>
          <p:nvPr/>
        </p:nvSpPr>
        <p:spPr>
          <a:xfrm>
            <a:off x="4925709" y="6307855"/>
            <a:ext cx="2340577" cy="369332"/>
          </a:xfrm>
          <a:prstGeom prst="rect">
            <a:avLst/>
          </a:prstGeom>
          <a:noFill/>
        </p:spPr>
        <p:txBody>
          <a:bodyPr wrap="none" rtlCol="0">
            <a:spAutoFit/>
          </a:bodyPr>
          <a:lstStyle/>
          <a:p>
            <a:r>
              <a:rPr lang="en-US" dirty="0"/>
              <a:t>Image: Author owned</a:t>
            </a:r>
          </a:p>
        </p:txBody>
      </p:sp>
      <p:pic>
        <p:nvPicPr>
          <p:cNvPr id="7" name="Picture 6" descr="A diagram of the skull&#10;&#10;Description automatically generated">
            <a:extLst>
              <a:ext uri="{FF2B5EF4-FFF2-40B4-BE49-F238E27FC236}">
                <a16:creationId xmlns:a16="http://schemas.microsoft.com/office/drawing/2014/main" id="{51891238-64F6-6C08-A804-43ECD5FE5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8100" y="1143000"/>
            <a:ext cx="4495800" cy="4572000"/>
          </a:xfrm>
          <a:prstGeom prst="rect">
            <a:avLst/>
          </a:prstGeom>
        </p:spPr>
      </p:pic>
    </p:spTree>
    <p:extLst>
      <p:ext uri="{BB962C8B-B14F-4D97-AF65-F5344CB8AC3E}">
        <p14:creationId xmlns:p14="http://schemas.microsoft.com/office/powerpoint/2010/main" val="2492052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6393EFEF-8BFB-6E08-B29D-AC01A9E2C4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310671" y="5722718"/>
            <a:ext cx="3570657" cy="646331"/>
          </a:xfrm>
          <a:prstGeom prst="rect">
            <a:avLst/>
          </a:prstGeom>
          <a:noFill/>
        </p:spPr>
        <p:txBody>
          <a:bodyPr wrap="none" rtlCol="0">
            <a:spAutoFit/>
          </a:bodyPr>
          <a:lstStyle/>
          <a:p>
            <a:r>
              <a:rPr lang="en-US" sz="3600" dirty="0"/>
              <a:t>Medial Pterygoid</a:t>
            </a:r>
          </a:p>
        </p:txBody>
      </p:sp>
      <p:sp>
        <p:nvSpPr>
          <p:cNvPr id="2" name="TextBox 1">
            <a:extLst>
              <a:ext uri="{FF2B5EF4-FFF2-40B4-BE49-F238E27FC236}">
                <a16:creationId xmlns:a16="http://schemas.microsoft.com/office/drawing/2014/main" id="{A3AD8C0B-B1D4-C4C0-9053-5118BA46141A}"/>
              </a:ext>
            </a:extLst>
          </p:cNvPr>
          <p:cNvSpPr txBox="1"/>
          <p:nvPr/>
        </p:nvSpPr>
        <p:spPr>
          <a:xfrm>
            <a:off x="4925710" y="6305788"/>
            <a:ext cx="2340577" cy="369332"/>
          </a:xfrm>
          <a:prstGeom prst="rect">
            <a:avLst/>
          </a:prstGeom>
          <a:noFill/>
        </p:spPr>
        <p:txBody>
          <a:bodyPr wrap="none" rtlCol="0">
            <a:spAutoFit/>
          </a:bodyPr>
          <a:lstStyle/>
          <a:p>
            <a:r>
              <a:rPr lang="en-US" dirty="0"/>
              <a:t>Image: Author owned</a:t>
            </a:r>
          </a:p>
        </p:txBody>
      </p:sp>
      <p:pic>
        <p:nvPicPr>
          <p:cNvPr id="5" name="Picture 4" descr="A side view of a skull&#10;&#10;Description automatically generated">
            <a:extLst>
              <a:ext uri="{FF2B5EF4-FFF2-40B4-BE49-F238E27FC236}">
                <a16:creationId xmlns:a16="http://schemas.microsoft.com/office/drawing/2014/main" id="{CFB9F111-6062-9CD1-ED23-3B3A6E7AD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8400" y="1143000"/>
            <a:ext cx="4775200" cy="4572000"/>
          </a:xfrm>
          <a:prstGeom prst="rect">
            <a:avLst/>
          </a:prstGeom>
        </p:spPr>
      </p:pic>
    </p:spTree>
    <p:extLst>
      <p:ext uri="{BB962C8B-B14F-4D97-AF65-F5344CB8AC3E}">
        <p14:creationId xmlns:p14="http://schemas.microsoft.com/office/powerpoint/2010/main" val="40462571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8.2|5.6|6.9"/>
</p:tagLst>
</file>

<file path=ppt/tags/tag10.xml><?xml version="1.0" encoding="utf-8"?>
<p:tagLst xmlns:a="http://schemas.openxmlformats.org/drawingml/2006/main" xmlns:r="http://schemas.openxmlformats.org/officeDocument/2006/relationships" xmlns:p="http://schemas.openxmlformats.org/presentationml/2006/main">
  <p:tag name="TIMING" val="|36.3"/>
</p:tagLst>
</file>

<file path=ppt/tags/tag11.xml><?xml version="1.0" encoding="utf-8"?>
<p:tagLst xmlns:a="http://schemas.openxmlformats.org/drawingml/2006/main" xmlns:r="http://schemas.openxmlformats.org/officeDocument/2006/relationships" xmlns:p="http://schemas.openxmlformats.org/presentationml/2006/main">
  <p:tag name="TIMING" val="|11"/>
</p:tagLst>
</file>

<file path=ppt/tags/tag12.xml><?xml version="1.0" encoding="utf-8"?>
<p:tagLst xmlns:a="http://schemas.openxmlformats.org/drawingml/2006/main" xmlns:r="http://schemas.openxmlformats.org/officeDocument/2006/relationships" xmlns:p="http://schemas.openxmlformats.org/presentationml/2006/main">
  <p:tag name="TIMING" val="|14.3|7.8"/>
</p:tagLst>
</file>

<file path=ppt/tags/tag2.xml><?xml version="1.0" encoding="utf-8"?>
<p:tagLst xmlns:a="http://schemas.openxmlformats.org/drawingml/2006/main" xmlns:r="http://schemas.openxmlformats.org/officeDocument/2006/relationships" xmlns:p="http://schemas.openxmlformats.org/presentationml/2006/main">
  <p:tag name="TIMING" val="|23.5|5.8|10.1"/>
</p:tagLst>
</file>

<file path=ppt/tags/tag3.xml><?xml version="1.0" encoding="utf-8"?>
<p:tagLst xmlns:a="http://schemas.openxmlformats.org/drawingml/2006/main" xmlns:r="http://schemas.openxmlformats.org/officeDocument/2006/relationships" xmlns:p="http://schemas.openxmlformats.org/presentationml/2006/main">
  <p:tag name="TIMING" val="|11.1"/>
</p:tagLst>
</file>

<file path=ppt/tags/tag4.xml><?xml version="1.0" encoding="utf-8"?>
<p:tagLst xmlns:a="http://schemas.openxmlformats.org/drawingml/2006/main" xmlns:r="http://schemas.openxmlformats.org/officeDocument/2006/relationships" xmlns:p="http://schemas.openxmlformats.org/presentationml/2006/main">
  <p:tag name="TIMING" val="|7.3"/>
</p:tagLst>
</file>

<file path=ppt/tags/tag5.xml><?xml version="1.0" encoding="utf-8"?>
<p:tagLst xmlns:a="http://schemas.openxmlformats.org/drawingml/2006/main" xmlns:r="http://schemas.openxmlformats.org/officeDocument/2006/relationships" xmlns:p="http://schemas.openxmlformats.org/presentationml/2006/main">
  <p:tag name="TIMING" val="|68.2"/>
</p:tagLst>
</file>

<file path=ppt/tags/tag6.xml><?xml version="1.0" encoding="utf-8"?>
<p:tagLst xmlns:a="http://schemas.openxmlformats.org/drawingml/2006/main" xmlns:r="http://schemas.openxmlformats.org/officeDocument/2006/relationships" xmlns:p="http://schemas.openxmlformats.org/presentationml/2006/main">
  <p:tag name="TIMING" val="|10.1"/>
</p:tagLst>
</file>

<file path=ppt/tags/tag7.xml><?xml version="1.0" encoding="utf-8"?>
<p:tagLst xmlns:a="http://schemas.openxmlformats.org/drawingml/2006/main" xmlns:r="http://schemas.openxmlformats.org/officeDocument/2006/relationships" xmlns:p="http://schemas.openxmlformats.org/presentationml/2006/main">
  <p:tag name="TIMING" val="|26.4"/>
</p:tagLst>
</file>

<file path=ppt/tags/tag8.xml><?xml version="1.0" encoding="utf-8"?>
<p:tagLst xmlns:a="http://schemas.openxmlformats.org/drawingml/2006/main" xmlns:r="http://schemas.openxmlformats.org/officeDocument/2006/relationships" xmlns:p="http://schemas.openxmlformats.org/presentationml/2006/main">
  <p:tag name="TIMING" val="|21.4|9.2"/>
</p:tagLst>
</file>

<file path=ppt/tags/tag9.xml><?xml version="1.0" encoding="utf-8"?>
<p:tagLst xmlns:a="http://schemas.openxmlformats.org/drawingml/2006/main" xmlns:r="http://schemas.openxmlformats.org/officeDocument/2006/relationships" xmlns:p="http://schemas.openxmlformats.org/presentationml/2006/main">
  <p:tag name="TIMING" val="|16.7"/>
</p:tagLst>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71068</TotalTime>
  <Words>438</Words>
  <Application>Microsoft Macintosh PowerPoint</Application>
  <PresentationFormat>Widescreen</PresentationFormat>
  <Paragraphs>95</Paragraphs>
  <Slides>23</Slides>
  <Notes>22</Notes>
  <HiddenSlides>0</HiddenSlides>
  <MMClips>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Calibri</vt:lpstr>
      <vt:lpstr>Walbaum Display</vt:lpstr>
      <vt:lpstr>RegattaVTI</vt:lpstr>
      <vt:lpstr>Patient Education Graphics</vt:lpstr>
      <vt:lpstr>Disclosures</vt:lpstr>
      <vt:lpstr>DISCLOSURES</vt:lpstr>
      <vt:lpstr>PowerPoint Presentation</vt:lpstr>
      <vt:lpstr>Masticatory Muscle Disorders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Defense Health Agency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Temporomandibular disorder Prevalence &amp; Impact</dc:title>
  <dc:creator>Hawkins, James M CDR USN DHA WALTER REED MED CTR (USA)</dc:creator>
  <cp:lastModifiedBy>James Hawkins</cp:lastModifiedBy>
  <cp:revision>614</cp:revision>
  <dcterms:created xsi:type="dcterms:W3CDTF">2023-04-04T14:56:24Z</dcterms:created>
  <dcterms:modified xsi:type="dcterms:W3CDTF">2024-02-05T18:58:20Z</dcterms:modified>
</cp:coreProperties>
</file>